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310" r:id="rId3"/>
    <p:sldId id="264" r:id="rId4"/>
    <p:sldId id="285" r:id="rId5"/>
    <p:sldId id="290" r:id="rId6"/>
    <p:sldId id="299" r:id="rId7"/>
    <p:sldId id="312" r:id="rId8"/>
    <p:sldId id="315" r:id="rId9"/>
    <p:sldId id="283" r:id="rId10"/>
    <p:sldId id="284" r:id="rId11"/>
    <p:sldId id="293" r:id="rId12"/>
    <p:sldId id="317" r:id="rId13"/>
    <p:sldId id="318" r:id="rId14"/>
    <p:sldId id="319" r:id="rId15"/>
    <p:sldId id="272" r:id="rId16"/>
    <p:sldId id="273" r:id="rId17"/>
    <p:sldId id="316" r:id="rId18"/>
    <p:sldId id="291" r:id="rId19"/>
    <p:sldId id="258" r:id="rId20"/>
    <p:sldId id="279" r:id="rId21"/>
    <p:sldId id="311" r:id="rId22"/>
    <p:sldId id="31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121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2B020-8B85-DA46-99BD-5778B154117A}" type="datetimeFigureOut">
              <a:rPr lang="en-US" smtClean="0"/>
              <a:t>11/09/2012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175817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2B020-8B85-DA46-99BD-5778B154117A}" type="datetimeFigureOut">
              <a:rPr lang="en-US" smtClean="0"/>
              <a:t>11/09/2012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307247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2B020-8B85-DA46-99BD-5778B154117A}" type="datetimeFigureOut">
              <a:rPr lang="en-US" smtClean="0"/>
              <a:t>11/09/2012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3009540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2B020-8B85-DA46-99BD-5778B154117A}" type="datetimeFigureOut">
              <a:rPr lang="en-US" smtClean="0">
                <a:solidFill>
                  <a:prstClr val="black">
                    <a:tint val="75000"/>
                  </a:prstClr>
                </a:solidFill>
                <a:latin typeface="Calibri"/>
              </a:rPr>
              <a:pPr/>
              <a:t>11/09/2012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44011ED-A464-464C-BE8B-BB5F4A910F4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72140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2B020-8B85-DA46-99BD-5778B154117A}" type="datetimeFigureOut">
              <a:rPr lang="en-US" smtClean="0">
                <a:solidFill>
                  <a:prstClr val="black">
                    <a:tint val="75000"/>
                  </a:prstClr>
                </a:solidFill>
                <a:latin typeface="Calibri"/>
              </a:rPr>
              <a:pPr/>
              <a:t>11/09/2012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44011ED-A464-464C-BE8B-BB5F4A910F4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69984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2B020-8B85-DA46-99BD-5778B154117A}" type="datetimeFigureOut">
              <a:rPr lang="en-US" smtClean="0">
                <a:solidFill>
                  <a:prstClr val="black">
                    <a:tint val="75000"/>
                  </a:prstClr>
                </a:solidFill>
                <a:latin typeface="Calibri"/>
              </a:rPr>
              <a:pPr/>
              <a:t>11/09/2012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44011ED-A464-464C-BE8B-BB5F4A910F4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7085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2B020-8B85-DA46-99BD-5778B154117A}" type="datetimeFigureOut">
              <a:rPr lang="en-US" smtClean="0">
                <a:solidFill>
                  <a:prstClr val="black">
                    <a:tint val="75000"/>
                  </a:prstClr>
                </a:solidFill>
                <a:latin typeface="Calibri"/>
              </a:rPr>
              <a:pPr/>
              <a:t>11/09/2012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44011ED-A464-464C-BE8B-BB5F4A910F4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5007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2B020-8B85-DA46-99BD-5778B154117A}" type="datetimeFigureOut">
              <a:rPr lang="en-US" smtClean="0">
                <a:solidFill>
                  <a:prstClr val="black">
                    <a:tint val="75000"/>
                  </a:prstClr>
                </a:solidFill>
                <a:latin typeface="Calibri"/>
              </a:rPr>
              <a:pPr/>
              <a:t>11/09/2012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44011ED-A464-464C-BE8B-BB5F4A910F4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29905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2B020-8B85-DA46-99BD-5778B154117A}" type="datetimeFigureOut">
              <a:rPr lang="en-US" smtClean="0">
                <a:solidFill>
                  <a:prstClr val="black">
                    <a:tint val="75000"/>
                  </a:prstClr>
                </a:solidFill>
                <a:latin typeface="Calibri"/>
              </a:rPr>
              <a:pPr/>
              <a:t>11/09/2012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44011ED-A464-464C-BE8B-BB5F4A910F4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8492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2B020-8B85-DA46-99BD-5778B154117A}" type="datetimeFigureOut">
              <a:rPr lang="en-US" smtClean="0">
                <a:solidFill>
                  <a:prstClr val="black">
                    <a:tint val="75000"/>
                  </a:prstClr>
                </a:solidFill>
                <a:latin typeface="Calibri"/>
              </a:rPr>
              <a:pPr/>
              <a:t>11/09/2012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44011ED-A464-464C-BE8B-BB5F4A910F4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3835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2B020-8B85-DA46-99BD-5778B154117A}" type="datetimeFigureOut">
              <a:rPr lang="en-US" smtClean="0">
                <a:solidFill>
                  <a:prstClr val="black">
                    <a:tint val="75000"/>
                  </a:prstClr>
                </a:solidFill>
                <a:latin typeface="Calibri"/>
              </a:rPr>
              <a:pPr/>
              <a:t>11/09/2012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44011ED-A464-464C-BE8B-BB5F4A910F4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473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2B020-8B85-DA46-99BD-5778B154117A}" type="datetimeFigureOut">
              <a:rPr lang="en-US" smtClean="0"/>
              <a:t>11/09/2012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3771349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2B020-8B85-DA46-99BD-5778B154117A}" type="datetimeFigureOut">
              <a:rPr lang="en-US" smtClean="0">
                <a:solidFill>
                  <a:prstClr val="black">
                    <a:tint val="75000"/>
                  </a:prstClr>
                </a:solidFill>
                <a:latin typeface="Calibri"/>
              </a:rPr>
              <a:pPr/>
              <a:t>11/09/2012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44011ED-A464-464C-BE8B-BB5F4A910F4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558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2B020-8B85-DA46-99BD-5778B154117A}" type="datetimeFigureOut">
              <a:rPr lang="en-US" smtClean="0">
                <a:solidFill>
                  <a:prstClr val="black">
                    <a:tint val="75000"/>
                  </a:prstClr>
                </a:solidFill>
                <a:latin typeface="Calibri"/>
              </a:rPr>
              <a:pPr/>
              <a:t>11/09/2012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44011ED-A464-464C-BE8B-BB5F4A910F4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309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2B020-8B85-DA46-99BD-5778B154117A}" type="datetimeFigureOut">
              <a:rPr lang="en-US" smtClean="0">
                <a:solidFill>
                  <a:prstClr val="black">
                    <a:tint val="75000"/>
                  </a:prstClr>
                </a:solidFill>
                <a:latin typeface="Calibri"/>
              </a:rPr>
              <a:pPr/>
              <a:t>11/09/2012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44011ED-A464-464C-BE8B-BB5F4A910F4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273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2B020-8B85-DA46-99BD-5778B154117A}" type="datetimeFigureOut">
              <a:rPr lang="en-US" smtClean="0"/>
              <a:t>11/09/2012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10650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2B020-8B85-DA46-99BD-5778B154117A}" type="datetimeFigureOut">
              <a:rPr lang="en-US" smtClean="0"/>
              <a:t>11/09/2012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210397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2B020-8B85-DA46-99BD-5778B154117A}" type="datetimeFigureOut">
              <a:rPr lang="en-US" smtClean="0"/>
              <a:t>11/09/2012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40708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2B020-8B85-DA46-99BD-5778B154117A}" type="datetimeFigureOut">
              <a:rPr lang="en-US" smtClean="0"/>
              <a:t>11/09/2012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392310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2B020-8B85-DA46-99BD-5778B154117A}" type="datetimeFigureOut">
              <a:rPr lang="en-US" smtClean="0"/>
              <a:t>11/09/2012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296579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2B020-8B85-DA46-99BD-5778B154117A}" type="datetimeFigureOut">
              <a:rPr lang="en-US" smtClean="0"/>
              <a:t>11/09/2012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25929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2B020-8B85-DA46-99BD-5778B154117A}" type="datetimeFigureOut">
              <a:rPr lang="en-US" smtClean="0"/>
              <a:t>11/09/2012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7286439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2B020-8B85-DA46-99BD-5778B154117A}" type="datetimeFigureOut">
              <a:rPr lang="en-US" smtClean="0"/>
              <a:t>11/09/2012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011ED-A464-464C-BE8B-BB5F4A910F4E}" type="slidenum">
              <a:rPr lang="en-US" smtClean="0"/>
              <a:t>‹#›</a:t>
            </a:fld>
            <a:endParaRPr lang="en-US"/>
          </a:p>
        </p:txBody>
      </p:sp>
    </p:spTree>
    <p:extLst>
      <p:ext uri="{BB962C8B-B14F-4D97-AF65-F5344CB8AC3E}">
        <p14:creationId xmlns:p14="http://schemas.microsoft.com/office/powerpoint/2010/main" val="1681942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2B020-8B85-DA46-99BD-5778B154117A}" type="datetimeFigureOut">
              <a:rPr lang="en-US" smtClean="0">
                <a:solidFill>
                  <a:prstClr val="black">
                    <a:tint val="75000"/>
                  </a:prstClr>
                </a:solidFill>
                <a:latin typeface="Calibri"/>
              </a:rPr>
              <a:pPr/>
              <a:t>11/09/2012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011ED-A464-464C-BE8B-BB5F4A910F4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9185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png"/><Relationship Id="rId6"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process.arts.ac.uk/forum/1894" TargetMode="External"/><Relationship Id="rId4" Type="http://schemas.openxmlformats.org/officeDocument/2006/relationships/image" Target="../media/image1.png"/><Relationship Id="rId5" Type="http://schemas.openxmlformats.org/officeDocument/2006/relationships/image" Target="../media/image2.emf"/><Relationship Id="rId6" Type="http://schemas.openxmlformats.org/officeDocument/2006/relationships/image" Target="../media/image3.png"/><Relationship Id="rId7"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hyperlink" Target="http://process.arts.ac.uk/content/high-priority-bug-fi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png"/><Relationship Id="rId6"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png"/><Relationship Id="rId6" Type="http://schemas.openxmlformats.org/officeDocument/2006/relationships/image" Target="../media/image4.emf"/><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png"/><Relationship Id="rId6"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png"/><Relationship Id="rId6"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mailto:c.follows@wimbledon.arts.ac.uk" TargetMode="External"/><Relationship Id="rId4" Type="http://schemas.openxmlformats.org/officeDocument/2006/relationships/image" Target="../media/image1.png"/><Relationship Id="rId5" Type="http://schemas.openxmlformats.org/officeDocument/2006/relationships/image" Target="../media/image2.emf"/><Relationship Id="rId6" Type="http://schemas.openxmlformats.org/officeDocument/2006/relationships/image" Target="../media/image3.png"/><Relationship Id="rId7" Type="http://schemas.openxmlformats.org/officeDocument/2006/relationships/image" Target="../media/image4.emf"/><Relationship Id="rId1" Type="http://schemas.openxmlformats.org/officeDocument/2006/relationships/slideLayout" Target="../slideLayouts/slideLayout13.xml"/><Relationship Id="rId2"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png"/><Relationship Id="rId6"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png"/><Relationship Id="rId6"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2.emf"/><Relationship Id="rId6" Type="http://schemas.openxmlformats.org/officeDocument/2006/relationships/image" Target="../media/image3.png"/><Relationship Id="rId7"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468"/>
            <a:ext cx="8229600" cy="5184701"/>
          </a:xfrm>
        </p:spPr>
        <p:txBody>
          <a:bodyPr>
            <a:normAutofit/>
          </a:bodyPr>
          <a:lstStyle/>
          <a:p>
            <a:r>
              <a:rPr lang="en-US" sz="4000" dirty="0" smtClean="0"/>
              <a:t>Chris Follows</a:t>
            </a:r>
            <a:br>
              <a:rPr lang="en-US" sz="4000" dirty="0" smtClean="0"/>
            </a:br>
            <a:r>
              <a:rPr lang="en-US" sz="4000" dirty="0" smtClean="0"/>
              <a:t>University of the arts London</a:t>
            </a:r>
            <a:br>
              <a:rPr lang="en-US" sz="4000" dirty="0" smtClean="0"/>
            </a:br>
            <a:r>
              <a:rPr lang="en-US" sz="4000" b="1" dirty="0"/>
              <a:t/>
            </a:r>
            <a:br>
              <a:rPr lang="en-US" sz="4000" b="1" dirty="0"/>
            </a:br>
            <a:r>
              <a:rPr lang="en-US" sz="4000" b="1" dirty="0"/>
              <a:t>Mainstreaming grass roots innovation in open educational practice: benefits and </a:t>
            </a:r>
            <a:r>
              <a:rPr lang="en-US" sz="4000" b="1" dirty="0" smtClean="0"/>
              <a:t>challenges</a:t>
            </a:r>
            <a:br>
              <a:rPr lang="en-US" sz="4000" b="1" dirty="0" smtClean="0"/>
            </a:br>
            <a:r>
              <a:rPr lang="en-US" sz="4000" b="1" dirty="0"/>
              <a:t/>
            </a:r>
            <a:br>
              <a:rPr lang="en-US" sz="4000" b="1" dirty="0"/>
            </a:br>
            <a:r>
              <a:rPr lang="en-US" sz="4000" dirty="0" smtClean="0"/>
              <a:t>ALT-C 2012 </a:t>
            </a:r>
            <a:r>
              <a:rPr lang="en-US" sz="4000" i="1" dirty="0" smtClean="0"/>
              <a:t>14 September 2012</a:t>
            </a:r>
            <a:endParaRPr lang="en-US" sz="4000" i="1" dirty="0"/>
          </a:p>
        </p:txBody>
      </p:sp>
      <p:pic>
        <p:nvPicPr>
          <p:cNvPr id="4" name="Picture 3" descr="b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6" name="Picture 5" descr="UAL_Logo_Black_A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8" name="Picture 7" descr="previ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9" name="Picture 8" descr="{5D1F17ED-BEA2-4AFD-BE84-00FAF85CABD6}JISCLogoeps.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Tree>
    <p:extLst>
      <p:ext uri="{BB962C8B-B14F-4D97-AF65-F5344CB8AC3E}">
        <p14:creationId xmlns:p14="http://schemas.microsoft.com/office/powerpoint/2010/main" val="41233411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1">
              <a:lumMod val="40000"/>
              <a:lumOff val="60000"/>
            </a:schemeClr>
          </a:solidFill>
        </p:spPr>
        <p:txBody>
          <a:bodyPr>
            <a:noAutofit/>
          </a:bodyPr>
          <a:lstStyle/>
          <a:p>
            <a:r>
              <a:rPr lang="en-US" sz="3600" b="1" dirty="0" smtClean="0"/>
              <a:t>How do we create places for OER </a:t>
            </a:r>
            <a:r>
              <a:rPr lang="en-US" sz="3600" b="1" dirty="0"/>
              <a:t>Rich media </a:t>
            </a:r>
            <a:r>
              <a:rPr lang="en-US" sz="3600" b="1" dirty="0" smtClean="0"/>
              <a:t>communities? </a:t>
            </a:r>
            <a:endParaRPr lang="en-US" sz="3600" b="1" dirty="0"/>
          </a:p>
        </p:txBody>
      </p:sp>
      <p:pic>
        <p:nvPicPr>
          <p:cNvPr id="4" name="Content Placeholder 3" descr="funnding oer.png"/>
          <p:cNvPicPr>
            <a:picLocks noGrp="1" noChangeAspect="1"/>
          </p:cNvPicPr>
          <p:nvPr>
            <p:ph idx="1"/>
          </p:nvPr>
        </p:nvPicPr>
        <p:blipFill>
          <a:blip r:embed="rId2">
            <a:extLst>
              <a:ext uri="{28A0092B-C50C-407E-A947-70E740481C1C}">
                <a14:useLocalDpi xmlns:a14="http://schemas.microsoft.com/office/drawing/2010/main" val="0"/>
              </a:ext>
            </a:extLst>
          </a:blip>
          <a:srcRect t="-6430" b="-6430"/>
          <a:stretch>
            <a:fillRect/>
          </a:stretch>
        </p:blipFill>
        <p:spPr/>
      </p:pic>
    </p:spTree>
    <p:extLst>
      <p:ext uri="{BB962C8B-B14F-4D97-AF65-F5344CB8AC3E}">
        <p14:creationId xmlns:p14="http://schemas.microsoft.com/office/powerpoint/2010/main" val="1499459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690"/>
            <a:ext cx="9144000" cy="637707"/>
          </a:xfrm>
          <a:solidFill>
            <a:schemeClr val="accent1">
              <a:lumMod val="40000"/>
              <a:lumOff val="60000"/>
            </a:schemeClr>
          </a:solidFill>
        </p:spPr>
        <p:txBody>
          <a:bodyPr>
            <a:normAutofit fontScale="90000"/>
          </a:bodyPr>
          <a:lstStyle/>
          <a:p>
            <a:r>
              <a:rPr lang="en-US" dirty="0"/>
              <a:t>Transition into a service</a:t>
            </a:r>
          </a:p>
        </p:txBody>
      </p:sp>
      <p:pic>
        <p:nvPicPr>
          <p:cNvPr id="8" name="Content Placeholder 7" descr="white-folows ice.jpg"/>
          <p:cNvPicPr>
            <a:picLocks noGrp="1" noChangeAspect="1"/>
          </p:cNvPicPr>
          <p:nvPr>
            <p:ph idx="1"/>
          </p:nvPr>
        </p:nvPicPr>
        <p:blipFill>
          <a:blip r:embed="rId2">
            <a:extLst>
              <a:ext uri="{28A0092B-C50C-407E-A947-70E740481C1C}">
                <a14:useLocalDpi xmlns:a14="http://schemas.microsoft.com/office/drawing/2010/main" val="0"/>
              </a:ext>
            </a:extLst>
          </a:blip>
          <a:srcRect l="-16900" r="-16900"/>
          <a:stretch>
            <a:fillRect/>
          </a:stretch>
        </p:blipFill>
        <p:spPr>
          <a:xfrm>
            <a:off x="457200" y="961076"/>
            <a:ext cx="8229600" cy="4654550"/>
          </a:xfrm>
        </p:spPr>
      </p:pic>
      <p:pic>
        <p:nvPicPr>
          <p:cNvPr id="4" name="Picture 3"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5" name="Picture 4" descr="UAL_Logo_Black_AW.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6" name="Picture 5" descr="previe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7" name="Picture 6" descr="{5D1F17ED-BEA2-4AFD-BE84-00FAF85CABD6}JISCLogoeps.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Tree>
    <p:extLst>
      <p:ext uri="{BB962C8B-B14F-4D97-AF65-F5344CB8AC3E}">
        <p14:creationId xmlns:p14="http://schemas.microsoft.com/office/powerpoint/2010/main" val="86913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 y="345212"/>
            <a:ext cx="9143059" cy="797788"/>
          </a:xfrm>
          <a:solidFill>
            <a:schemeClr val="accent1">
              <a:lumMod val="40000"/>
              <a:lumOff val="60000"/>
            </a:schemeClr>
          </a:solidFill>
        </p:spPr>
        <p:txBody>
          <a:bodyPr>
            <a:normAutofit/>
          </a:bodyPr>
          <a:lstStyle/>
          <a:p>
            <a:r>
              <a:rPr lang="en-US" sz="3200" b="1" dirty="0"/>
              <a:t>Project plan System Documentation</a:t>
            </a:r>
            <a:endParaRPr lang="en-US" sz="3200" dirty="0"/>
          </a:p>
        </p:txBody>
      </p:sp>
      <p:sp>
        <p:nvSpPr>
          <p:cNvPr id="3" name="Content Placeholder 2"/>
          <p:cNvSpPr>
            <a:spLocks noGrp="1"/>
          </p:cNvSpPr>
          <p:nvPr>
            <p:ph idx="1"/>
          </p:nvPr>
        </p:nvSpPr>
        <p:spPr>
          <a:xfrm>
            <a:off x="457200" y="1409514"/>
            <a:ext cx="8229600" cy="3965925"/>
          </a:xfrm>
        </p:spPr>
        <p:txBody>
          <a:bodyPr>
            <a:normAutofit fontScale="70000" lnSpcReduction="20000"/>
          </a:bodyPr>
          <a:lstStyle/>
          <a:p>
            <a:pPr marL="0" indent="0">
              <a:buNone/>
            </a:pPr>
            <a:r>
              <a:rPr lang="en-US" b="1" dirty="0" smtClean="0"/>
              <a:t>Bugs</a:t>
            </a:r>
            <a:r>
              <a:rPr lang="en-US" dirty="0" smtClean="0"/>
              <a:t> </a:t>
            </a:r>
            <a:r>
              <a:rPr lang="en-US" dirty="0"/>
              <a:t>- document current issues to be fixed and priority</a:t>
            </a:r>
            <a:br>
              <a:rPr lang="en-US" dirty="0"/>
            </a:br>
            <a:r>
              <a:rPr lang="en-US" dirty="0"/>
              <a:t>See: </a:t>
            </a:r>
            <a:r>
              <a:rPr lang="en-US" u="sng" dirty="0">
                <a:hlinkClick r:id="rId2" tooltip="http://process.arts.ac.uk/content/high-priority-bug-fix"/>
              </a:rPr>
              <a:t>http://process.arts.ac.uk/content/high-priority-bug-fix</a:t>
            </a:r>
            <a:r>
              <a:rPr lang="en-US" dirty="0"/>
              <a:t/>
            </a:r>
            <a:br>
              <a:rPr lang="en-US" dirty="0"/>
            </a:br>
            <a:r>
              <a:rPr lang="en-US" dirty="0"/>
              <a:t/>
            </a:r>
            <a:br>
              <a:rPr lang="en-US" dirty="0"/>
            </a:br>
            <a:r>
              <a:rPr lang="en-US" b="1" dirty="0"/>
              <a:t>Planned Features </a:t>
            </a:r>
            <a:r>
              <a:rPr lang="en-US" dirty="0"/>
              <a:t>- document new features planned for PA</a:t>
            </a:r>
            <a:br>
              <a:rPr lang="en-US" dirty="0"/>
            </a:br>
            <a:r>
              <a:rPr lang="en-US" dirty="0"/>
              <a:t>See - </a:t>
            </a:r>
            <a:r>
              <a:rPr lang="en-US" u="sng" dirty="0">
                <a:hlinkClick r:id="rId3" tooltip="http://process.arts.ac.uk/forum/1894"/>
              </a:rPr>
              <a:t>http://process.arts.ac.uk/forum/1894</a:t>
            </a:r>
            <a:r>
              <a:rPr lang="en-US" dirty="0"/>
              <a:t/>
            </a:r>
            <a:br>
              <a:rPr lang="en-US" dirty="0"/>
            </a:br>
            <a:r>
              <a:rPr lang="en-US" dirty="0"/>
              <a:t/>
            </a:r>
            <a:br>
              <a:rPr lang="en-US" dirty="0"/>
            </a:br>
            <a:r>
              <a:rPr lang="en-US" b="1" dirty="0"/>
              <a:t>Functional refinements </a:t>
            </a:r>
            <a:r>
              <a:rPr lang="en-US" dirty="0"/>
              <a:t>- document required refinements for PA</a:t>
            </a:r>
            <a:br>
              <a:rPr lang="en-US" dirty="0"/>
            </a:br>
            <a:r>
              <a:rPr lang="en-US" dirty="0"/>
              <a:t/>
            </a:r>
            <a:br>
              <a:rPr lang="en-US" dirty="0"/>
            </a:br>
            <a:r>
              <a:rPr lang="en-US" b="1" dirty="0"/>
              <a:t>User documentation </a:t>
            </a:r>
            <a:r>
              <a:rPr lang="en-US" dirty="0"/>
              <a:t>- Create help files and help section for all areas of user support.</a:t>
            </a:r>
            <a:br>
              <a:rPr lang="en-US" dirty="0"/>
            </a:br>
            <a:r>
              <a:rPr lang="en-US" dirty="0"/>
              <a:t/>
            </a:r>
            <a:br>
              <a:rPr lang="en-US" dirty="0"/>
            </a:br>
            <a:r>
              <a:rPr lang="en-US" b="1" dirty="0"/>
              <a:t>Admin documentation </a:t>
            </a:r>
            <a:r>
              <a:rPr lang="en-US" dirty="0"/>
              <a:t>- Create a list of admin tasks, what's involved, user questions, support, content and comment moderation etc. </a:t>
            </a:r>
            <a:br>
              <a:rPr lang="en-US" dirty="0"/>
            </a:br>
            <a:endParaRPr lang="en-US" dirty="0"/>
          </a:p>
        </p:txBody>
      </p:sp>
      <p:pic>
        <p:nvPicPr>
          <p:cNvPr id="4" name="Picture 3" descr="b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5" name="Picture 4" descr="UAL_Logo_Black_AW.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6" name="Picture 5" descr="preview.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7" name="Picture 6" descr="{5D1F17ED-BEA2-4AFD-BE84-00FAF85CABD6}JISCLogoeps.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Tree>
    <p:extLst>
      <p:ext uri="{BB962C8B-B14F-4D97-AF65-F5344CB8AC3E}">
        <p14:creationId xmlns:p14="http://schemas.microsoft.com/office/powerpoint/2010/main" val="332449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 y="197264"/>
            <a:ext cx="9143060" cy="826042"/>
          </a:xfrm>
          <a:solidFill>
            <a:schemeClr val="accent1">
              <a:lumMod val="40000"/>
              <a:lumOff val="60000"/>
            </a:schemeClr>
          </a:solidFill>
        </p:spPr>
        <p:txBody>
          <a:bodyPr>
            <a:noAutofit/>
          </a:bodyPr>
          <a:lstStyle/>
          <a:p>
            <a:r>
              <a:rPr lang="en-US" sz="2400" b="1" dirty="0"/>
              <a:t>Project </a:t>
            </a:r>
            <a:r>
              <a:rPr lang="en-US" sz="2400" b="1" dirty="0" smtClean="0"/>
              <a:t>plan </a:t>
            </a:r>
            <a:r>
              <a:rPr lang="en-US" sz="2400" b="1" dirty="0"/>
              <a:t>Code review, documentation and recommendations</a:t>
            </a:r>
            <a:endParaRPr lang="en-US" sz="2400" dirty="0"/>
          </a:p>
        </p:txBody>
      </p:sp>
      <p:sp>
        <p:nvSpPr>
          <p:cNvPr id="3" name="Content Placeholder 2"/>
          <p:cNvSpPr>
            <a:spLocks noGrp="1"/>
          </p:cNvSpPr>
          <p:nvPr>
            <p:ph idx="1"/>
          </p:nvPr>
        </p:nvSpPr>
        <p:spPr>
          <a:xfrm>
            <a:off x="457200" y="1405505"/>
            <a:ext cx="4092452" cy="5116530"/>
          </a:xfrm>
        </p:spPr>
        <p:txBody>
          <a:bodyPr>
            <a:normAutofit fontScale="77500" lnSpcReduction="20000"/>
          </a:bodyPr>
          <a:lstStyle/>
          <a:p>
            <a:r>
              <a:rPr lang="en-US" b="1" dirty="0" smtClean="0"/>
              <a:t>Code </a:t>
            </a:r>
            <a:r>
              <a:rPr lang="en-US" b="1" dirty="0"/>
              <a:t>fix</a:t>
            </a:r>
            <a:r>
              <a:rPr lang="en-US" dirty="0"/>
              <a:t/>
            </a:r>
            <a:br>
              <a:rPr lang="en-US" dirty="0"/>
            </a:br>
            <a:r>
              <a:rPr lang="en-US" dirty="0"/>
              <a:t/>
            </a:r>
            <a:br>
              <a:rPr lang="en-US" dirty="0"/>
            </a:br>
            <a:r>
              <a:rPr lang="en-US" dirty="0"/>
              <a:t>Migrate to Drupal 7</a:t>
            </a:r>
            <a:br>
              <a:rPr lang="en-US" dirty="0"/>
            </a:br>
            <a:r>
              <a:rPr lang="en-US" dirty="0"/>
              <a:t/>
            </a:r>
            <a:br>
              <a:rPr lang="en-US" dirty="0"/>
            </a:br>
            <a:r>
              <a:rPr lang="en-US" dirty="0"/>
              <a:t>Code fix</a:t>
            </a:r>
            <a:br>
              <a:rPr lang="en-US" dirty="0"/>
            </a:br>
            <a:r>
              <a:rPr lang="en-US" dirty="0"/>
              <a:t/>
            </a:r>
            <a:br>
              <a:rPr lang="en-US" dirty="0"/>
            </a:br>
            <a:r>
              <a:rPr lang="en-US" dirty="0"/>
              <a:t>Refine UI/</a:t>
            </a:r>
            <a:r>
              <a:rPr lang="en-US" dirty="0" smtClean="0"/>
              <a:t>UX</a:t>
            </a:r>
          </a:p>
          <a:p>
            <a:endParaRPr lang="en-US" dirty="0" smtClean="0"/>
          </a:p>
          <a:p>
            <a:r>
              <a:rPr lang="en-US" b="1" dirty="0" smtClean="0"/>
              <a:t>Plan </a:t>
            </a:r>
            <a:r>
              <a:rPr lang="en-US" b="1" dirty="0"/>
              <a:t>training and support</a:t>
            </a:r>
            <a:r>
              <a:rPr lang="en-US" dirty="0"/>
              <a:t/>
            </a:r>
            <a:br>
              <a:rPr lang="en-US" dirty="0"/>
            </a:br>
            <a:r>
              <a:rPr lang="en-US" dirty="0"/>
              <a:t/>
            </a:r>
            <a:br>
              <a:rPr lang="en-US" dirty="0"/>
            </a:br>
            <a:r>
              <a:rPr lang="en-US" b="1" dirty="0"/>
              <a:t>Submit code to repository (live service)</a:t>
            </a:r>
            <a:r>
              <a:rPr lang="en-US" dirty="0"/>
              <a:t/>
            </a:r>
            <a:br>
              <a:rPr lang="en-US" dirty="0"/>
            </a:br>
            <a:r>
              <a:rPr lang="en-US" dirty="0"/>
              <a:t/>
            </a:r>
            <a:br>
              <a:rPr lang="en-US" dirty="0"/>
            </a:br>
            <a:endParaRPr lang="en-US" dirty="0"/>
          </a:p>
        </p:txBody>
      </p:sp>
      <p:pic>
        <p:nvPicPr>
          <p:cNvPr id="4" name="Picture 3" descr="b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5" name="Picture 4" descr="UAL_Logo_Black_A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6" name="Picture 5" descr="previ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7" name="Picture 6" descr="{5D1F17ED-BEA2-4AFD-BE84-00FAF85CABD6}JISCLogoeps.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
        <p:nvSpPr>
          <p:cNvPr id="8" name="TextBox 7"/>
          <p:cNvSpPr txBox="1"/>
          <p:nvPr/>
        </p:nvSpPr>
        <p:spPr>
          <a:xfrm>
            <a:off x="5092160" y="1232898"/>
            <a:ext cx="3563279" cy="4154983"/>
          </a:xfrm>
          <a:prstGeom prst="rect">
            <a:avLst/>
          </a:prstGeom>
          <a:noFill/>
        </p:spPr>
        <p:txBody>
          <a:bodyPr wrap="square" rtlCol="0">
            <a:spAutoFit/>
          </a:bodyPr>
          <a:lstStyle/>
          <a:p>
            <a:r>
              <a:rPr lang="en-US" sz="2400" b="1" dirty="0"/>
              <a:t>Integration and testing</a:t>
            </a:r>
            <a:r>
              <a:rPr lang="en-US" sz="2400" dirty="0"/>
              <a:t/>
            </a:r>
            <a:br>
              <a:rPr lang="en-US" sz="2400" dirty="0"/>
            </a:br>
            <a:r>
              <a:rPr lang="en-US" sz="2400" dirty="0"/>
              <a:t/>
            </a:r>
            <a:br>
              <a:rPr lang="en-US" sz="2400" dirty="0"/>
            </a:br>
            <a:r>
              <a:rPr lang="en-US" sz="2400" dirty="0"/>
              <a:t>Moodle</a:t>
            </a:r>
            <a:br>
              <a:rPr lang="en-US" sz="2400" dirty="0"/>
            </a:br>
            <a:r>
              <a:rPr lang="en-US" sz="2400" dirty="0"/>
              <a:t/>
            </a:r>
            <a:br>
              <a:rPr lang="en-US" sz="2400" dirty="0"/>
            </a:br>
            <a:r>
              <a:rPr lang="en-US" sz="2400" dirty="0"/>
              <a:t>Workflow (</a:t>
            </a:r>
            <a:r>
              <a:rPr lang="en-US" sz="2400" dirty="0" err="1"/>
              <a:t>Mahara</a:t>
            </a:r>
            <a:r>
              <a:rPr lang="en-US" sz="2400" dirty="0"/>
              <a:t>)</a:t>
            </a:r>
            <a:br>
              <a:rPr lang="en-US" sz="2400" dirty="0"/>
            </a:br>
            <a:r>
              <a:rPr lang="en-US" sz="2400" dirty="0"/>
              <a:t/>
            </a:r>
            <a:br>
              <a:rPr lang="en-US" sz="2400" dirty="0"/>
            </a:br>
            <a:r>
              <a:rPr lang="en-US" sz="2400" dirty="0" err="1"/>
              <a:t>Filestore</a:t>
            </a:r>
            <a:r>
              <a:rPr lang="en-US" sz="2400" dirty="0"/>
              <a:t> (</a:t>
            </a:r>
            <a:r>
              <a:rPr lang="en-US" sz="2400" dirty="0" err="1"/>
              <a:t>edshare</a:t>
            </a:r>
            <a:r>
              <a:rPr lang="en-US" sz="2400" dirty="0"/>
              <a:t>)</a:t>
            </a:r>
            <a:br>
              <a:rPr lang="en-US" sz="2400" dirty="0"/>
            </a:br>
            <a:r>
              <a:rPr lang="en-US" sz="2400" dirty="0"/>
              <a:t/>
            </a:r>
            <a:br>
              <a:rPr lang="en-US" sz="2400" dirty="0"/>
            </a:br>
            <a:r>
              <a:rPr lang="en-US" sz="2400" dirty="0" err="1"/>
              <a:t>MyBlogs</a:t>
            </a:r>
            <a:r>
              <a:rPr lang="en-US" sz="2400" dirty="0"/>
              <a:t> (</a:t>
            </a:r>
            <a:r>
              <a:rPr lang="en-US" sz="2400" dirty="0" err="1"/>
              <a:t>Wordpress</a:t>
            </a:r>
            <a:r>
              <a:rPr lang="en-US" sz="2400" dirty="0"/>
              <a:t>)</a:t>
            </a:r>
            <a:br>
              <a:rPr lang="en-US" sz="2400" dirty="0"/>
            </a:br>
            <a:r>
              <a:rPr lang="en-US" sz="2400" dirty="0"/>
              <a:t/>
            </a:r>
            <a:br>
              <a:rPr lang="en-US" sz="2400" dirty="0"/>
            </a:br>
            <a:r>
              <a:rPr lang="en-US" sz="2400" dirty="0"/>
              <a:t>Future Development</a:t>
            </a:r>
          </a:p>
        </p:txBody>
      </p:sp>
    </p:spTree>
    <p:extLst>
      <p:ext uri="{BB962C8B-B14F-4D97-AF65-F5344CB8AC3E}">
        <p14:creationId xmlns:p14="http://schemas.microsoft.com/office/powerpoint/2010/main" val="248353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6690"/>
            <a:ext cx="8229600" cy="637707"/>
          </a:xfrm>
        </p:spPr>
        <p:txBody>
          <a:bodyPr>
            <a:normAutofit fontScale="90000"/>
          </a:bodyPr>
          <a:lstStyle/>
          <a:p>
            <a:r>
              <a:rPr lang="en-US" dirty="0"/>
              <a:t>Benefits</a:t>
            </a:r>
          </a:p>
        </p:txBody>
      </p:sp>
      <p:pic>
        <p:nvPicPr>
          <p:cNvPr id="4" name="Picture 3"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5" name="Picture 4" descr="UAL_Logo_Black_AW.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6" name="Picture 5" descr="previe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7" name="Picture 6" descr="{5D1F17ED-BEA2-4AFD-BE84-00FAF85CABD6}JISCLogoeps.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
        <p:nvSpPr>
          <p:cNvPr id="3" name="Content Placeholder 2"/>
          <p:cNvSpPr>
            <a:spLocks noGrp="1"/>
          </p:cNvSpPr>
          <p:nvPr>
            <p:ph idx="1"/>
          </p:nvPr>
        </p:nvSpPr>
        <p:spPr>
          <a:xfrm>
            <a:off x="457200" y="3686368"/>
            <a:ext cx="8229600" cy="2439795"/>
          </a:xfrm>
        </p:spPr>
        <p:txBody>
          <a:bodyPr>
            <a:normAutofit fontScale="92500" lnSpcReduction="20000"/>
          </a:bodyPr>
          <a:lstStyle/>
          <a:p>
            <a:r>
              <a:rPr lang="en-US" dirty="0" smtClean="0"/>
              <a:t>Improved </a:t>
            </a:r>
            <a:r>
              <a:rPr lang="en-US" dirty="0"/>
              <a:t>service</a:t>
            </a:r>
          </a:p>
          <a:p>
            <a:r>
              <a:rPr lang="en-US" dirty="0"/>
              <a:t>Development </a:t>
            </a:r>
            <a:r>
              <a:rPr lang="en-US" dirty="0" smtClean="0"/>
              <a:t>plan (expand)</a:t>
            </a:r>
            <a:endParaRPr lang="en-US" dirty="0"/>
          </a:p>
          <a:p>
            <a:r>
              <a:rPr lang="en-US" dirty="0"/>
              <a:t>Institutional adoption &amp; acceptance</a:t>
            </a:r>
          </a:p>
          <a:p>
            <a:r>
              <a:rPr lang="en-US" dirty="0"/>
              <a:t>On the </a:t>
            </a:r>
            <a:r>
              <a:rPr lang="en-US" dirty="0" smtClean="0"/>
              <a:t>agenda</a:t>
            </a:r>
            <a:r>
              <a:rPr lang="en-US" dirty="0"/>
              <a:t>;</a:t>
            </a:r>
            <a:r>
              <a:rPr lang="en-US" dirty="0" smtClean="0"/>
              <a:t> inform policy, </a:t>
            </a:r>
            <a:r>
              <a:rPr lang="en-US" dirty="0"/>
              <a:t>IPR, open </a:t>
            </a:r>
            <a:r>
              <a:rPr lang="en-US" dirty="0" smtClean="0"/>
              <a:t>agenda</a:t>
            </a:r>
            <a:endParaRPr lang="en-US" dirty="0"/>
          </a:p>
          <a:p>
            <a:r>
              <a:rPr lang="en-US" dirty="0"/>
              <a:t>A</a:t>
            </a:r>
            <a:r>
              <a:rPr lang="en-US" dirty="0" smtClean="0"/>
              <a:t> </a:t>
            </a:r>
            <a:r>
              <a:rPr lang="en-US" dirty="0"/>
              <a:t>live case study</a:t>
            </a:r>
          </a:p>
          <a:p>
            <a:pPr marL="0" indent="0">
              <a:buNone/>
            </a:pPr>
            <a:endParaRPr lang="en-US" dirty="0"/>
          </a:p>
          <a:p>
            <a:endParaRPr lang="en-US" dirty="0"/>
          </a:p>
        </p:txBody>
      </p:sp>
      <p:sp>
        <p:nvSpPr>
          <p:cNvPr id="9" name="Content Placeholder 2"/>
          <p:cNvSpPr txBox="1">
            <a:spLocks/>
          </p:cNvSpPr>
          <p:nvPr/>
        </p:nvSpPr>
        <p:spPr>
          <a:xfrm>
            <a:off x="457200" y="793507"/>
            <a:ext cx="8229600" cy="120378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Long term Institutional support</a:t>
            </a:r>
          </a:p>
          <a:p>
            <a:r>
              <a:rPr lang="en-US" dirty="0" smtClean="0"/>
              <a:t>Long-term future</a:t>
            </a:r>
          </a:p>
          <a:p>
            <a:r>
              <a:rPr lang="en-US" dirty="0" smtClean="0"/>
              <a:t>Stability</a:t>
            </a:r>
          </a:p>
          <a:p>
            <a:pPr marL="0" indent="0">
              <a:buFont typeface="Arial"/>
              <a:buNone/>
            </a:pPr>
            <a:endParaRPr lang="en-US" dirty="0" smtClean="0"/>
          </a:p>
          <a:p>
            <a:endParaRPr lang="en-US" dirty="0"/>
          </a:p>
        </p:txBody>
      </p:sp>
    </p:spTree>
    <p:extLst>
      <p:ext uri="{BB962C8B-B14F-4D97-AF65-F5344CB8AC3E}">
        <p14:creationId xmlns:p14="http://schemas.microsoft.com/office/powerpoint/2010/main" val="234077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C-CCs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31" y="1079903"/>
            <a:ext cx="4852976" cy="4672544"/>
          </a:xfrm>
          <a:prstGeom prst="rect">
            <a:avLst/>
          </a:prstGeom>
        </p:spPr>
      </p:pic>
      <p:pic>
        <p:nvPicPr>
          <p:cNvPr id="6" name="Picture 5"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10" name="Picture 9" descr="UAL_Logo_Black_AW.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11" name="Picture 10" descr="previe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12" name="Picture 11" descr="{5D1F17ED-BEA2-4AFD-BE84-00FAF85CABD6}JISCLogoeps.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pic>
        <p:nvPicPr>
          <p:cNvPr id="7" name="Content Placeholder 6" descr="CC-post.png"/>
          <p:cNvPicPr>
            <a:picLocks noGrp="1" noChangeAspect="1"/>
          </p:cNvPicPr>
          <p:nvPr>
            <p:ph idx="1"/>
          </p:nvPr>
        </p:nvPicPr>
        <p:blipFill>
          <a:blip r:embed="rId7">
            <a:extLst>
              <a:ext uri="{28A0092B-C50C-407E-A947-70E740481C1C}">
                <a14:useLocalDpi xmlns:a14="http://schemas.microsoft.com/office/drawing/2010/main" val="0"/>
              </a:ext>
            </a:extLst>
          </a:blip>
          <a:srcRect t="-187393" b="-187393"/>
          <a:stretch>
            <a:fillRect/>
          </a:stretch>
        </p:blipFill>
        <p:spPr>
          <a:xfrm>
            <a:off x="543572" y="-1202109"/>
            <a:ext cx="6801323" cy="3740465"/>
          </a:xfrm>
        </p:spPr>
      </p:pic>
      <p:sp>
        <p:nvSpPr>
          <p:cNvPr id="2" name="TextBox 1"/>
          <p:cNvSpPr txBox="1"/>
          <p:nvPr/>
        </p:nvSpPr>
        <p:spPr>
          <a:xfrm>
            <a:off x="5684621" y="1895849"/>
            <a:ext cx="3022342" cy="3046988"/>
          </a:xfrm>
          <a:prstGeom prst="rect">
            <a:avLst/>
          </a:prstGeom>
          <a:noFill/>
        </p:spPr>
        <p:txBody>
          <a:bodyPr wrap="square" rtlCol="0">
            <a:spAutoFit/>
          </a:bodyPr>
          <a:lstStyle/>
          <a:p>
            <a:r>
              <a:rPr lang="en-US" sz="3200" dirty="0" smtClean="0"/>
              <a:t>Support IPR policy and development for UAL open educational practice</a:t>
            </a:r>
            <a:endParaRPr lang="en-US" sz="3200" dirty="0"/>
          </a:p>
        </p:txBody>
      </p:sp>
    </p:spTree>
    <p:extLst>
      <p:ext uri="{BB962C8B-B14F-4D97-AF65-F5344CB8AC3E}">
        <p14:creationId xmlns:p14="http://schemas.microsoft.com/office/powerpoint/2010/main" val="3292940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1000"/>
          </a:blip>
          <a:stretch>
            <a:fillRect/>
          </a:stretch>
        </a:blipFill>
        <a:effectLst/>
      </p:bgPr>
    </p:bg>
    <p:spTree>
      <p:nvGrpSpPr>
        <p:cNvPr id="1" name=""/>
        <p:cNvGrpSpPr/>
        <p:nvPr/>
      </p:nvGrpSpPr>
      <p:grpSpPr>
        <a:xfrm>
          <a:off x="0" y="0"/>
          <a:ext cx="0" cy="0"/>
          <a:chOff x="0" y="0"/>
          <a:chExt cx="0" cy="0"/>
        </a:xfrm>
      </p:grpSpPr>
      <p:pic>
        <p:nvPicPr>
          <p:cNvPr id="4" name="Picture 3"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5" name="Picture 4" descr="UAL_Logo_Black_AW.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6" name="Picture 5" descr="previe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7" name="Picture 6" descr="{5D1F17ED-BEA2-4AFD-BE84-00FAF85CABD6}JISCLogoeps.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
        <p:nvSpPr>
          <p:cNvPr id="3" name="Content Placeholder 2"/>
          <p:cNvSpPr>
            <a:spLocks noGrp="1"/>
          </p:cNvSpPr>
          <p:nvPr>
            <p:ph idx="1"/>
          </p:nvPr>
        </p:nvSpPr>
        <p:spPr>
          <a:xfrm>
            <a:off x="457200" y="1417639"/>
            <a:ext cx="8229600" cy="3698892"/>
          </a:xfrm>
        </p:spPr>
        <p:txBody>
          <a:bodyPr>
            <a:normAutofit/>
          </a:bodyPr>
          <a:lstStyle/>
          <a:p>
            <a:r>
              <a:rPr lang="en-US" dirty="0" smtClean="0"/>
              <a:t>Lose </a:t>
            </a:r>
            <a:r>
              <a:rPr lang="en-US" dirty="0"/>
              <a:t>independent spirit (institutional &amp; commercial).</a:t>
            </a:r>
          </a:p>
          <a:p>
            <a:r>
              <a:rPr lang="en-US" dirty="0"/>
              <a:t>Slow progress (Institutional bureaucracy).</a:t>
            </a:r>
          </a:p>
          <a:p>
            <a:r>
              <a:rPr lang="en-US" dirty="0"/>
              <a:t>Maintain agile development (keep up).</a:t>
            </a:r>
          </a:p>
          <a:p>
            <a:r>
              <a:rPr lang="en-US" dirty="0"/>
              <a:t>Growth beyond the Institution.</a:t>
            </a:r>
          </a:p>
          <a:p>
            <a:r>
              <a:rPr lang="en-US" dirty="0"/>
              <a:t>Danger of having too close an affiliated. </a:t>
            </a:r>
            <a:endParaRPr lang="en-US" dirty="0" smtClean="0"/>
          </a:p>
          <a:p>
            <a:pPr marL="0" indent="0">
              <a:buNone/>
            </a:pPr>
            <a:endParaRPr lang="en-US" dirty="0"/>
          </a:p>
          <a:p>
            <a:pPr marL="0" indent="0">
              <a:buNone/>
            </a:pPr>
            <a:endParaRPr lang="en-US" dirty="0"/>
          </a:p>
        </p:txBody>
      </p:sp>
      <p:sp>
        <p:nvSpPr>
          <p:cNvPr id="10" name="Title 9"/>
          <p:cNvSpPr>
            <a:spLocks noGrp="1"/>
          </p:cNvSpPr>
          <p:nvPr>
            <p:ph type="title"/>
          </p:nvPr>
        </p:nvSpPr>
        <p:spPr/>
        <p:txBody>
          <a:bodyPr>
            <a:normAutofit/>
          </a:bodyPr>
          <a:lstStyle/>
          <a:p>
            <a:r>
              <a:rPr lang="en-US" dirty="0" smtClean="0"/>
              <a:t>Challenges</a:t>
            </a:r>
            <a:endParaRPr lang="en-US" dirty="0"/>
          </a:p>
        </p:txBody>
      </p:sp>
    </p:spTree>
    <p:extLst>
      <p:ext uri="{BB962C8B-B14F-4D97-AF65-F5344CB8AC3E}">
        <p14:creationId xmlns:p14="http://schemas.microsoft.com/office/powerpoint/2010/main" val="247358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51082"/>
          </a:xfrm>
        </p:spPr>
        <p:txBody>
          <a:bodyPr>
            <a:normAutofit/>
          </a:bodyPr>
          <a:lstStyle/>
          <a:p>
            <a:pPr marL="0" indent="0"/>
            <a:r>
              <a:rPr lang="en-US" dirty="0" smtClean="0"/>
              <a:t>Primary Challenge</a:t>
            </a:r>
            <a:r>
              <a:rPr lang="en-US" dirty="0"/>
              <a:t/>
            </a:r>
            <a:br>
              <a:rPr lang="en-US" dirty="0"/>
            </a:br>
            <a:r>
              <a:rPr lang="en-US" dirty="0"/>
              <a:t>Motivation to </a:t>
            </a:r>
            <a:r>
              <a:rPr lang="en-US" dirty="0" smtClean="0"/>
              <a:t>participate </a:t>
            </a:r>
            <a:r>
              <a:rPr lang="en-US" dirty="0"/>
              <a:t/>
            </a:r>
            <a:br>
              <a:rPr lang="en-US" dirty="0"/>
            </a:br>
            <a:endParaRPr lang="en-US" dirty="0"/>
          </a:p>
        </p:txBody>
      </p:sp>
      <p:pic>
        <p:nvPicPr>
          <p:cNvPr id="3" name="Picture 2" descr="b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4" name="Picture 3" descr="UAL_Logo_Black_A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5" name="Picture 4" descr="previ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6" name="Picture 5" descr="{5D1F17ED-BEA2-4AFD-BE84-00FAF85CABD6}JISCLogoeps.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Tree>
    <p:extLst>
      <p:ext uri="{BB962C8B-B14F-4D97-AF65-F5344CB8AC3E}">
        <p14:creationId xmlns:p14="http://schemas.microsoft.com/office/powerpoint/2010/main" val="1892125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ER Poster-jpeg001.JPG"/>
          <p:cNvPicPr>
            <a:picLocks noGrp="1" noChangeAspect="1"/>
          </p:cNvPicPr>
          <p:nvPr>
            <p:ph idx="1"/>
          </p:nvPr>
        </p:nvPicPr>
        <p:blipFill>
          <a:blip r:embed="rId2">
            <a:extLst>
              <a:ext uri="{28A0092B-C50C-407E-A947-70E740481C1C}">
                <a14:useLocalDpi xmlns:a14="http://schemas.microsoft.com/office/drawing/2010/main" val="0"/>
              </a:ext>
            </a:extLst>
          </a:blip>
          <a:srcRect t="650" b="650"/>
          <a:stretch>
            <a:fillRect/>
          </a:stretch>
        </p:blipFill>
        <p:spPr>
          <a:xfrm>
            <a:off x="37182" y="-10045"/>
            <a:ext cx="9095377" cy="6340797"/>
          </a:xfrm>
        </p:spPr>
      </p:pic>
      <p:sp>
        <p:nvSpPr>
          <p:cNvPr id="2" name="TextBox 1"/>
          <p:cNvSpPr txBox="1"/>
          <p:nvPr/>
        </p:nvSpPr>
        <p:spPr>
          <a:xfrm>
            <a:off x="3174899" y="3065402"/>
            <a:ext cx="828697" cy="446896"/>
          </a:xfrm>
          <a:prstGeom prst="rect">
            <a:avLst/>
          </a:prstGeom>
          <a:noFill/>
        </p:spPr>
        <p:txBody>
          <a:bodyPr wrap="none" rtlCol="0">
            <a:spAutoFit/>
          </a:bodyPr>
          <a:lstStyle/>
          <a:p>
            <a:r>
              <a:rPr lang="en-US" dirty="0" smtClean="0"/>
              <a:t>Lodger</a:t>
            </a:r>
            <a:endParaRPr lang="en-US" dirty="0"/>
          </a:p>
        </p:txBody>
      </p:sp>
      <p:sp>
        <p:nvSpPr>
          <p:cNvPr id="5" name="TextBox 4"/>
          <p:cNvSpPr txBox="1"/>
          <p:nvPr/>
        </p:nvSpPr>
        <p:spPr>
          <a:xfrm>
            <a:off x="5255755" y="4522967"/>
            <a:ext cx="791390" cy="369332"/>
          </a:xfrm>
          <a:prstGeom prst="rect">
            <a:avLst/>
          </a:prstGeom>
          <a:noFill/>
        </p:spPr>
        <p:txBody>
          <a:bodyPr wrap="none" rtlCol="0">
            <a:spAutoFit/>
          </a:bodyPr>
          <a:lstStyle/>
          <a:p>
            <a:r>
              <a:rPr lang="en-US" dirty="0" smtClean="0"/>
              <a:t>Visitor</a:t>
            </a:r>
            <a:endParaRPr lang="en-US" dirty="0"/>
          </a:p>
        </p:txBody>
      </p:sp>
      <p:sp>
        <p:nvSpPr>
          <p:cNvPr id="6" name="TextBox 5"/>
          <p:cNvSpPr txBox="1"/>
          <p:nvPr/>
        </p:nvSpPr>
        <p:spPr>
          <a:xfrm>
            <a:off x="7500882" y="5822869"/>
            <a:ext cx="825091" cy="369332"/>
          </a:xfrm>
          <a:prstGeom prst="rect">
            <a:avLst/>
          </a:prstGeom>
          <a:noFill/>
        </p:spPr>
        <p:txBody>
          <a:bodyPr wrap="none" rtlCol="0">
            <a:spAutoFit/>
          </a:bodyPr>
          <a:lstStyle/>
          <a:p>
            <a:r>
              <a:rPr lang="en-US" dirty="0" smtClean="0"/>
              <a:t>Novice</a:t>
            </a:r>
            <a:endParaRPr lang="en-US" dirty="0"/>
          </a:p>
        </p:txBody>
      </p:sp>
      <p:pic>
        <p:nvPicPr>
          <p:cNvPr id="8" name="Picture 7"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spTree>
    <p:extLst>
      <p:ext uri="{BB962C8B-B14F-4D97-AF65-F5344CB8AC3E}">
        <p14:creationId xmlns:p14="http://schemas.microsoft.com/office/powerpoint/2010/main" val="3238452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9781"/>
            <a:ext cx="8229600" cy="4479896"/>
          </a:xfrm>
        </p:spPr>
        <p:txBody>
          <a:bodyPr>
            <a:noAutofit/>
          </a:bodyPr>
          <a:lstStyle/>
          <a:p>
            <a:r>
              <a:rPr lang="en-US" sz="3600" dirty="0" smtClean="0"/>
              <a:t>Voluntary participation (Difficult)</a:t>
            </a:r>
            <a:br>
              <a:rPr lang="en-US" sz="3600" dirty="0" smtClean="0"/>
            </a:br>
            <a:r>
              <a:rPr lang="en-US" sz="3600" dirty="0" smtClean="0"/>
              <a:t>What are the rewards?</a:t>
            </a:r>
            <a:br>
              <a:rPr lang="en-US" sz="3600" dirty="0" smtClean="0"/>
            </a:br>
            <a:r>
              <a:rPr lang="en-US" sz="3600" dirty="0" smtClean="0"/>
              <a:t> or </a:t>
            </a:r>
            <a:br>
              <a:rPr lang="en-US" sz="3600" dirty="0" smtClean="0"/>
            </a:br>
            <a:r>
              <a:rPr lang="en-US" sz="3600" dirty="0" smtClean="0"/>
              <a:t>Compulsory </a:t>
            </a:r>
            <a:r>
              <a:rPr lang="en-US" sz="3600" dirty="0"/>
              <a:t>participation </a:t>
            </a:r>
            <a:r>
              <a:rPr lang="en-US" sz="3600" dirty="0" smtClean="0"/>
              <a:t>(Easy &amp; difficult)?</a:t>
            </a:r>
            <a:br>
              <a:rPr lang="en-US" sz="3600" dirty="0" smtClean="0"/>
            </a:br>
            <a:r>
              <a:rPr lang="en-US" sz="3600" dirty="0" smtClean="0"/>
              <a:t>What </a:t>
            </a:r>
            <a:r>
              <a:rPr lang="en-US" sz="3600" dirty="0"/>
              <a:t>are the rewards</a:t>
            </a:r>
            <a:r>
              <a:rPr lang="en-US" sz="3600" dirty="0" smtClean="0"/>
              <a:t>?</a:t>
            </a:r>
            <a:br>
              <a:rPr lang="en-US" sz="3600" dirty="0" smtClean="0"/>
            </a:br>
            <a:r>
              <a:rPr lang="en-US" sz="3600" dirty="0" smtClean="0"/>
              <a:t/>
            </a:r>
            <a:br>
              <a:rPr lang="en-US" sz="3600" dirty="0" smtClean="0"/>
            </a:br>
            <a:r>
              <a:rPr lang="en-US" sz="3600" dirty="0" smtClean="0"/>
              <a:t>Compulsory e.g. part of the </a:t>
            </a:r>
            <a:r>
              <a:rPr lang="fi-FI" sz="3600" dirty="0" err="1" smtClean="0"/>
              <a:t>assessment</a:t>
            </a:r>
            <a:r>
              <a:rPr lang="en-US" sz="3600" dirty="0"/>
              <a:t/>
            </a:r>
            <a:br>
              <a:rPr lang="en-US" sz="3600" dirty="0"/>
            </a:br>
            <a:endParaRPr lang="en-US" sz="3600" dirty="0"/>
          </a:p>
        </p:txBody>
      </p:sp>
      <p:pic>
        <p:nvPicPr>
          <p:cNvPr id="3" name="Picture 2" descr="b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4" name="Picture 3" descr="UAL_Logo_Black_A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5" name="Picture 4" descr="previ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6" name="Picture 5" descr="{5D1F17ED-BEA2-4AFD-BE84-00FAF85CABD6}JISCLogoeps.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
        <p:nvSpPr>
          <p:cNvPr id="7" name="TextBox 6"/>
          <p:cNvSpPr txBox="1"/>
          <p:nvPr/>
        </p:nvSpPr>
        <p:spPr>
          <a:xfrm>
            <a:off x="941" y="458572"/>
            <a:ext cx="9143059" cy="769441"/>
          </a:xfrm>
          <a:prstGeom prst="rect">
            <a:avLst/>
          </a:prstGeom>
          <a:solidFill>
            <a:schemeClr val="accent1">
              <a:lumMod val="40000"/>
              <a:lumOff val="60000"/>
            </a:schemeClr>
          </a:solidFill>
        </p:spPr>
        <p:txBody>
          <a:bodyPr wrap="square" rtlCol="0">
            <a:spAutoFit/>
          </a:bodyPr>
          <a:lstStyle/>
          <a:p>
            <a:pPr algn="ctr"/>
            <a:r>
              <a:rPr lang="en-US" sz="4400" b="1" dirty="0" smtClean="0"/>
              <a:t>Dynamics</a:t>
            </a:r>
            <a:endParaRPr lang="en-US" sz="4400" b="1" dirty="0"/>
          </a:p>
        </p:txBody>
      </p:sp>
    </p:spTree>
    <p:extLst>
      <p:ext uri="{BB962C8B-B14F-4D97-AF65-F5344CB8AC3E}">
        <p14:creationId xmlns:p14="http://schemas.microsoft.com/office/powerpoint/2010/main" val="114484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cess.arts - front.png"/>
          <p:cNvPicPr>
            <a:picLocks noGrp="1" noChangeAspect="1"/>
          </p:cNvPicPr>
          <p:nvPr>
            <p:ph idx="1"/>
          </p:nvPr>
        </p:nvPicPr>
        <p:blipFill>
          <a:blip r:embed="rId2">
            <a:extLst>
              <a:ext uri="{28A0092B-C50C-407E-A947-70E740481C1C}">
                <a14:useLocalDpi xmlns:a14="http://schemas.microsoft.com/office/drawing/2010/main" val="0"/>
              </a:ext>
            </a:extLst>
          </a:blip>
          <a:srcRect t="-5655" b="-5655"/>
          <a:stretch>
            <a:fillRect/>
          </a:stretch>
        </p:blipFill>
        <p:spPr>
          <a:xfrm>
            <a:off x="1109256" y="297240"/>
            <a:ext cx="6908144" cy="5391657"/>
          </a:xfrm>
        </p:spPr>
      </p:pic>
      <p:pic>
        <p:nvPicPr>
          <p:cNvPr id="6" name="Picture 5"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7" name="Picture 6" descr="UAL_Logo_Black_AW.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8" name="Picture 7" descr="previe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9" name="Picture 8" descr="{5D1F17ED-BEA2-4AFD-BE84-00FAF85CABD6}JISCLogoeps.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
        <p:nvSpPr>
          <p:cNvPr id="10" name="TextBox 9"/>
          <p:cNvSpPr txBox="1"/>
          <p:nvPr/>
        </p:nvSpPr>
        <p:spPr>
          <a:xfrm>
            <a:off x="4186162" y="634948"/>
            <a:ext cx="2587217" cy="369332"/>
          </a:xfrm>
          <a:prstGeom prst="rect">
            <a:avLst/>
          </a:prstGeom>
          <a:noFill/>
        </p:spPr>
        <p:txBody>
          <a:bodyPr wrap="none" rtlCol="0">
            <a:spAutoFit/>
          </a:bodyPr>
          <a:lstStyle/>
          <a:p>
            <a:r>
              <a:rPr lang="en-US" dirty="0"/>
              <a:t>http://process.arts.ac.uk/</a:t>
            </a:r>
          </a:p>
        </p:txBody>
      </p:sp>
    </p:spTree>
    <p:extLst>
      <p:ext uri="{BB962C8B-B14F-4D97-AF65-F5344CB8AC3E}">
        <p14:creationId xmlns:p14="http://schemas.microsoft.com/office/powerpoint/2010/main" val="379182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5300"/>
            <a:ext cx="9144001" cy="748330"/>
          </a:xfrm>
          <a:solidFill>
            <a:schemeClr val="accent1">
              <a:lumMod val="40000"/>
              <a:lumOff val="60000"/>
            </a:schemeClr>
          </a:solidFill>
        </p:spPr>
        <p:txBody>
          <a:bodyPr>
            <a:normAutofit fontScale="90000"/>
          </a:bodyPr>
          <a:lstStyle/>
          <a:p>
            <a:r>
              <a:rPr lang="en-US" dirty="0" smtClean="0"/>
              <a:t>UAL new VLE portfolio </a:t>
            </a:r>
            <a:endParaRPr lang="en-US" dirty="0"/>
          </a:p>
        </p:txBody>
      </p:sp>
      <p:pic>
        <p:nvPicPr>
          <p:cNvPr id="4" name="Content Placeholder 3" descr="Screen Shot 2012-09-10 at 23.45.11.png"/>
          <p:cNvPicPr>
            <a:picLocks noGrp="1" noChangeAspect="1"/>
          </p:cNvPicPr>
          <p:nvPr>
            <p:ph idx="1"/>
          </p:nvPr>
        </p:nvPicPr>
        <p:blipFill>
          <a:blip r:embed="rId2">
            <a:extLst>
              <a:ext uri="{28A0092B-C50C-407E-A947-70E740481C1C}">
                <a14:useLocalDpi xmlns:a14="http://schemas.microsoft.com/office/drawing/2010/main" val="0"/>
              </a:ext>
            </a:extLst>
          </a:blip>
          <a:srcRect l="-11146" r="-11146"/>
          <a:stretch>
            <a:fillRect/>
          </a:stretch>
        </p:blipFill>
        <p:spPr>
          <a:xfrm>
            <a:off x="457200" y="1024058"/>
            <a:ext cx="8229600" cy="4525963"/>
          </a:xfrm>
        </p:spPr>
      </p:pic>
      <p:pic>
        <p:nvPicPr>
          <p:cNvPr id="5" name="Picture 4" descr="UAL_Logo_Black_A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6" name="Picture 5" descr="previ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7" name="Picture 6" descr="{5D1F17ED-BEA2-4AFD-BE84-00FAF85CABD6}JISCLogoeps.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Tree>
    <p:extLst>
      <p:ext uri="{BB962C8B-B14F-4D97-AF65-F5344CB8AC3E}">
        <p14:creationId xmlns:p14="http://schemas.microsoft.com/office/powerpoint/2010/main" val="2068760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6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215"/>
            <a:ext cx="8229600" cy="897618"/>
          </a:xfrm>
        </p:spPr>
        <p:txBody>
          <a:bodyPr/>
          <a:lstStyle/>
          <a:p>
            <a:r>
              <a:rPr lang="en-US" dirty="0" smtClean="0"/>
              <a:t>Thank you </a:t>
            </a:r>
            <a:endParaRPr lang="en-US" dirty="0"/>
          </a:p>
        </p:txBody>
      </p:sp>
      <p:sp>
        <p:nvSpPr>
          <p:cNvPr id="3" name="Content Placeholder 2"/>
          <p:cNvSpPr>
            <a:spLocks noGrp="1"/>
          </p:cNvSpPr>
          <p:nvPr>
            <p:ph idx="1"/>
          </p:nvPr>
        </p:nvSpPr>
        <p:spPr>
          <a:xfrm>
            <a:off x="457200" y="891403"/>
            <a:ext cx="8229600" cy="2763374"/>
          </a:xfrm>
        </p:spPr>
        <p:txBody>
          <a:bodyPr>
            <a:normAutofit fontScale="55000" lnSpcReduction="20000"/>
          </a:bodyPr>
          <a:lstStyle/>
          <a:p>
            <a:pPr marL="0" indent="0">
              <a:buNone/>
            </a:pPr>
            <a:r>
              <a:rPr lang="en-US" b="1" dirty="0" smtClean="0"/>
              <a:t>Chris Follows</a:t>
            </a:r>
          </a:p>
          <a:p>
            <a:pPr marL="0" indent="0">
              <a:buNone/>
            </a:pPr>
            <a:endParaRPr lang="en-US" b="1" dirty="0" smtClean="0"/>
          </a:p>
          <a:p>
            <a:pPr marL="0" indent="0">
              <a:buNone/>
            </a:pPr>
            <a:r>
              <a:rPr lang="en-US" b="1" dirty="0" smtClean="0"/>
              <a:t>Email</a:t>
            </a:r>
            <a:r>
              <a:rPr lang="en-US" b="1" dirty="0"/>
              <a:t>:</a:t>
            </a:r>
            <a:r>
              <a:rPr lang="en-US" dirty="0"/>
              <a:t> </a:t>
            </a:r>
            <a:r>
              <a:rPr lang="en-US" dirty="0">
                <a:hlinkClick r:id="rId3"/>
              </a:rPr>
              <a:t>c.follows</a:t>
            </a:r>
            <a:r>
              <a:rPr lang="en-US" dirty="0" smtClean="0">
                <a:hlinkClick r:id="rId3"/>
              </a:rPr>
              <a:t>@arts.ac.uk</a:t>
            </a:r>
            <a:endParaRPr lang="en-US" dirty="0"/>
          </a:p>
          <a:p>
            <a:pPr marL="0" indent="0">
              <a:buNone/>
            </a:pPr>
            <a:endParaRPr lang="en-US" dirty="0" smtClean="0"/>
          </a:p>
          <a:p>
            <a:pPr marL="0" indent="0">
              <a:buNone/>
            </a:pPr>
            <a:r>
              <a:rPr lang="en-US" dirty="0" smtClean="0"/>
              <a:t>University </a:t>
            </a:r>
            <a:r>
              <a:rPr lang="en-US" dirty="0"/>
              <a:t>of the Arts London</a:t>
            </a:r>
            <a:br>
              <a:rPr lang="en-US" dirty="0"/>
            </a:br>
            <a:r>
              <a:rPr lang="en-US" dirty="0"/>
              <a:t>272 High </a:t>
            </a:r>
            <a:r>
              <a:rPr lang="en-US" dirty="0" err="1"/>
              <a:t>Holborn</a:t>
            </a:r>
            <a:r>
              <a:rPr lang="en-US" dirty="0"/>
              <a:t/>
            </a:r>
            <a:br>
              <a:rPr lang="en-US" dirty="0"/>
            </a:br>
            <a:r>
              <a:rPr lang="en-US" dirty="0"/>
              <a:t>London</a:t>
            </a:r>
            <a:br>
              <a:rPr lang="en-US" dirty="0"/>
            </a:br>
            <a:r>
              <a:rPr lang="en-US" dirty="0"/>
              <a:t>WC1V 7EY</a:t>
            </a:r>
            <a:br>
              <a:rPr lang="en-US" dirty="0"/>
            </a:br>
            <a:r>
              <a:rPr lang="en-US" dirty="0"/>
              <a:t/>
            </a:r>
            <a:br>
              <a:rPr lang="en-US" dirty="0"/>
            </a:br>
            <a:r>
              <a:rPr lang="en-US" b="1" dirty="0"/>
              <a:t>Mobile:</a:t>
            </a:r>
            <a:r>
              <a:rPr lang="en-US" dirty="0"/>
              <a:t> 07703 887845</a:t>
            </a:r>
          </a:p>
          <a:p>
            <a:pPr marL="0" indent="0">
              <a:buNone/>
            </a:pPr>
            <a:endParaRPr lang="en-US" dirty="0"/>
          </a:p>
        </p:txBody>
      </p:sp>
      <p:pic>
        <p:nvPicPr>
          <p:cNvPr id="4" name="Picture 3" descr="b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901" y="5954779"/>
            <a:ext cx="1117600" cy="393700"/>
          </a:xfrm>
          <a:prstGeom prst="rect">
            <a:avLst/>
          </a:prstGeom>
        </p:spPr>
      </p:pic>
      <p:pic>
        <p:nvPicPr>
          <p:cNvPr id="5" name="Picture 4" descr="UAL_Logo_Black_AW.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4110" y="5917578"/>
            <a:ext cx="2129367" cy="529035"/>
          </a:xfrm>
          <a:prstGeom prst="rect">
            <a:avLst/>
          </a:prstGeom>
        </p:spPr>
      </p:pic>
      <p:pic>
        <p:nvPicPr>
          <p:cNvPr id="6" name="Picture 5" descr="preview.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5428" y="5664239"/>
            <a:ext cx="810364" cy="786053"/>
          </a:xfrm>
          <a:prstGeom prst="rect">
            <a:avLst/>
          </a:prstGeom>
        </p:spPr>
      </p:pic>
      <p:pic>
        <p:nvPicPr>
          <p:cNvPr id="7" name="Picture 6" descr="{5D1F17ED-BEA2-4AFD-BE84-00FAF85CABD6}JISCLogoeps.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5333" y="5727789"/>
            <a:ext cx="1257300" cy="660400"/>
          </a:xfrm>
          <a:prstGeom prst="rect">
            <a:avLst/>
          </a:prstGeom>
        </p:spPr>
      </p:pic>
    </p:spTree>
    <p:extLst>
      <p:ext uri="{BB962C8B-B14F-4D97-AF65-F5344CB8AC3E}">
        <p14:creationId xmlns:p14="http://schemas.microsoft.com/office/powerpoint/2010/main" val="31440500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531"/>
            <a:ext cx="9144000" cy="636387"/>
          </a:xfrm>
          <a:solidFill>
            <a:schemeClr val="accent1">
              <a:lumMod val="40000"/>
              <a:lumOff val="60000"/>
            </a:schemeClr>
          </a:solidFill>
        </p:spPr>
        <p:txBody>
          <a:bodyPr>
            <a:normAutofit fontScale="90000"/>
          </a:bodyPr>
          <a:lstStyle/>
          <a:p>
            <a:r>
              <a:rPr lang="en-US" dirty="0"/>
              <a:t>http://process.arts.ac.uk/</a:t>
            </a:r>
          </a:p>
        </p:txBody>
      </p:sp>
      <p:sp>
        <p:nvSpPr>
          <p:cNvPr id="3" name="Content Placeholder 2"/>
          <p:cNvSpPr>
            <a:spLocks noGrp="1"/>
          </p:cNvSpPr>
          <p:nvPr>
            <p:ph idx="1"/>
          </p:nvPr>
        </p:nvSpPr>
        <p:spPr>
          <a:xfrm>
            <a:off x="457200" y="966084"/>
            <a:ext cx="8229600" cy="5891916"/>
          </a:xfrm>
        </p:spPr>
        <p:txBody>
          <a:bodyPr>
            <a:normAutofit fontScale="47500" lnSpcReduction="20000"/>
          </a:bodyPr>
          <a:lstStyle/>
          <a:p>
            <a:r>
              <a:rPr lang="en-US" sz="3800" dirty="0" smtClean="0"/>
              <a:t>Open resource for sharing practice/knowledge and creating OERs.</a:t>
            </a:r>
          </a:p>
          <a:p>
            <a:endParaRPr lang="en-US" sz="3800" dirty="0" smtClean="0"/>
          </a:p>
          <a:p>
            <a:r>
              <a:rPr lang="en-US" sz="3800" dirty="0" smtClean="0"/>
              <a:t>Not </a:t>
            </a:r>
            <a:r>
              <a:rPr lang="en-US" sz="3800" dirty="0"/>
              <a:t>course aligned, alternative VLE environment that encourages and supports rich media experimentation and informal </a:t>
            </a:r>
            <a:r>
              <a:rPr lang="en-US" sz="3800" dirty="0" smtClean="0"/>
              <a:t>learning.</a:t>
            </a:r>
          </a:p>
          <a:p>
            <a:endParaRPr lang="en-US" sz="3800" dirty="0" smtClean="0"/>
          </a:p>
          <a:p>
            <a:r>
              <a:rPr lang="en-US" sz="3800" dirty="0" smtClean="0"/>
              <a:t>Non-commercial but sector driven/owned.</a:t>
            </a:r>
          </a:p>
          <a:p>
            <a:endParaRPr lang="en-US" sz="3800" dirty="0" smtClean="0"/>
          </a:p>
          <a:p>
            <a:r>
              <a:rPr lang="nl-NL" sz="3800" dirty="0" smtClean="0"/>
              <a:t>Grass </a:t>
            </a:r>
            <a:r>
              <a:rPr lang="nl-NL" sz="3800" dirty="0" err="1" smtClean="0"/>
              <a:t>roots</a:t>
            </a:r>
            <a:r>
              <a:rPr lang="nl-NL" sz="3800" dirty="0" smtClean="0"/>
              <a:t>, </a:t>
            </a:r>
            <a:r>
              <a:rPr lang="cs-CZ" sz="3800" dirty="0" err="1" smtClean="0"/>
              <a:t>innovation</a:t>
            </a:r>
            <a:r>
              <a:rPr lang="nl-NL" sz="3800" dirty="0" smtClean="0"/>
              <a:t> &amp; agile </a:t>
            </a:r>
            <a:r>
              <a:rPr lang="nl-NL" sz="3800" dirty="0" err="1" smtClean="0"/>
              <a:t>development</a:t>
            </a:r>
            <a:r>
              <a:rPr lang="nl-NL" sz="3800" dirty="0" smtClean="0"/>
              <a:t>.</a:t>
            </a:r>
          </a:p>
          <a:p>
            <a:endParaRPr lang="nl-NL" sz="3800" dirty="0" smtClean="0"/>
          </a:p>
          <a:p>
            <a:r>
              <a:rPr lang="nl-NL" sz="3800" dirty="0" smtClean="0"/>
              <a:t>Open </a:t>
            </a:r>
            <a:r>
              <a:rPr lang="nl-NL" sz="3800" dirty="0" err="1" smtClean="0"/>
              <a:t>to</a:t>
            </a:r>
            <a:r>
              <a:rPr lang="nl-NL" sz="3800" dirty="0" smtClean="0"/>
              <a:t> </a:t>
            </a:r>
            <a:r>
              <a:rPr lang="nl-NL" sz="3800" dirty="0" err="1" smtClean="0"/>
              <a:t>everyone</a:t>
            </a:r>
            <a:r>
              <a:rPr lang="nl-NL" sz="3800" dirty="0" smtClean="0"/>
              <a:t>, </a:t>
            </a:r>
            <a:r>
              <a:rPr lang="nl-NL" sz="3800" dirty="0" err="1" smtClean="0"/>
              <a:t>staff</a:t>
            </a:r>
            <a:r>
              <a:rPr lang="nl-NL" sz="3800" dirty="0" smtClean="0"/>
              <a:t> &amp; </a:t>
            </a:r>
            <a:r>
              <a:rPr lang="nl-NL" sz="3800" dirty="0" err="1" smtClean="0"/>
              <a:t>students</a:t>
            </a:r>
            <a:r>
              <a:rPr lang="nl-NL" sz="3800" dirty="0" smtClean="0"/>
              <a:t>: Global </a:t>
            </a:r>
            <a:r>
              <a:rPr lang="nl-NL" sz="3800" dirty="0" err="1" smtClean="0"/>
              <a:t>and</a:t>
            </a:r>
            <a:r>
              <a:rPr lang="nl-NL" sz="3800" dirty="0" smtClean="0"/>
              <a:t> </a:t>
            </a:r>
            <a:r>
              <a:rPr lang="nl-NL" sz="3800" dirty="0" err="1" smtClean="0"/>
              <a:t>local</a:t>
            </a:r>
            <a:r>
              <a:rPr lang="nl-NL" sz="3800" dirty="0" smtClean="0"/>
              <a:t>.</a:t>
            </a:r>
            <a:br>
              <a:rPr lang="nl-NL" sz="3800" dirty="0" smtClean="0"/>
            </a:br>
            <a:endParaRPr lang="nl-NL" sz="3800" dirty="0" smtClean="0"/>
          </a:p>
          <a:p>
            <a:r>
              <a:rPr lang="en-US" sz="3800" dirty="0" smtClean="0"/>
              <a:t>Straddles </a:t>
            </a:r>
            <a:r>
              <a:rPr lang="en-US" sz="3800" dirty="0"/>
              <a:t>the institution/educational (formal learning) environment and the social (informal learning) environment</a:t>
            </a:r>
            <a:r>
              <a:rPr lang="en-US" sz="3800" dirty="0" smtClean="0"/>
              <a:t>.</a:t>
            </a:r>
          </a:p>
          <a:p>
            <a:endParaRPr lang="en-US" sz="3800" dirty="0" smtClean="0"/>
          </a:p>
          <a:p>
            <a:r>
              <a:rPr lang="en-US" sz="3800" dirty="0" smtClean="0"/>
              <a:t>Experimental</a:t>
            </a:r>
            <a:r>
              <a:rPr lang="en-US" sz="3800" dirty="0"/>
              <a:t>’ space for open educational </a:t>
            </a:r>
            <a:r>
              <a:rPr lang="en-US" sz="3800" dirty="0" smtClean="0"/>
              <a:t>practitioners. </a:t>
            </a:r>
          </a:p>
          <a:p>
            <a:endParaRPr lang="nl-NL" sz="3800" dirty="0" smtClean="0"/>
          </a:p>
          <a:p>
            <a:r>
              <a:rPr lang="en-US" sz="3800" dirty="0" smtClean="0"/>
              <a:t>Defining </a:t>
            </a:r>
            <a:r>
              <a:rPr lang="en-US" sz="3800" dirty="0"/>
              <a:t>a new language for open </a:t>
            </a:r>
            <a:r>
              <a:rPr lang="en-US" sz="3800" dirty="0" err="1"/>
              <a:t>edu</a:t>
            </a:r>
            <a:r>
              <a:rPr lang="en-US" sz="3800" dirty="0"/>
              <a:t>-social practice without conforming or being influenced by pre-existing academic structures and </a:t>
            </a:r>
            <a:r>
              <a:rPr lang="en-US" sz="3800" dirty="0" smtClean="0"/>
              <a:t>processes</a:t>
            </a:r>
            <a:r>
              <a:rPr lang="en-US" sz="3800" dirty="0"/>
              <a:t>.</a:t>
            </a:r>
            <a:r>
              <a:rPr lang="en-US" sz="3800" dirty="0" smtClean="0"/>
              <a:t> </a:t>
            </a:r>
          </a:p>
          <a:p>
            <a:endParaRPr lang="en-US" sz="3800" dirty="0" smtClean="0"/>
          </a:p>
          <a:p>
            <a:r>
              <a:rPr lang="en-US" sz="3800" dirty="0" smtClean="0"/>
              <a:t>Informal learning.</a:t>
            </a:r>
          </a:p>
        </p:txBody>
      </p:sp>
      <p:pic>
        <p:nvPicPr>
          <p:cNvPr id="4" name="Picture 3" descr="b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5" name="Picture 4" descr="UAL_Logo_Black_A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6" name="Picture 5" descr="previ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7" name="Picture 6" descr="{5D1F17ED-BEA2-4AFD-BE84-00FAF85CABD6}JISCLogoeps.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Tree>
    <p:extLst>
      <p:ext uri="{BB962C8B-B14F-4D97-AF65-F5344CB8AC3E}">
        <p14:creationId xmlns:p14="http://schemas.microsoft.com/office/powerpoint/2010/main" val="816555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 y="244220"/>
            <a:ext cx="9143059" cy="647183"/>
          </a:xfrm>
          <a:solidFill>
            <a:schemeClr val="accent1">
              <a:lumMod val="40000"/>
              <a:lumOff val="60000"/>
            </a:schemeClr>
          </a:solidFill>
        </p:spPr>
        <p:txBody>
          <a:bodyPr>
            <a:normAutofit fontScale="90000"/>
          </a:bodyPr>
          <a:lstStyle/>
          <a:p>
            <a:r>
              <a:rPr lang="en-US" dirty="0"/>
              <a:t>P</a:t>
            </a:r>
            <a:r>
              <a:rPr lang="en-US" dirty="0" smtClean="0"/>
              <a:t>articipation May 2012 </a:t>
            </a:r>
            <a:endParaRPr lang="en-US" dirty="0"/>
          </a:p>
        </p:txBody>
      </p:sp>
      <p:sp>
        <p:nvSpPr>
          <p:cNvPr id="3" name="Content Placeholder 2"/>
          <p:cNvSpPr>
            <a:spLocks noGrp="1"/>
          </p:cNvSpPr>
          <p:nvPr>
            <p:ph idx="1"/>
          </p:nvPr>
        </p:nvSpPr>
        <p:spPr>
          <a:xfrm>
            <a:off x="4785869" y="1307748"/>
            <a:ext cx="4406568" cy="4534003"/>
          </a:xfrm>
        </p:spPr>
        <p:txBody>
          <a:bodyPr>
            <a:noAutofit/>
          </a:bodyPr>
          <a:lstStyle/>
          <a:p>
            <a:pPr marL="0" indent="0">
              <a:buNone/>
            </a:pPr>
            <a:r>
              <a:rPr lang="en-US" sz="2000" b="1" dirty="0"/>
              <a:t>Logged in users </a:t>
            </a:r>
            <a:r>
              <a:rPr lang="en-US" sz="2000" dirty="0"/>
              <a:t>= </a:t>
            </a:r>
            <a:r>
              <a:rPr lang="en-US" sz="2000" dirty="0" smtClean="0"/>
              <a:t>362</a:t>
            </a:r>
          </a:p>
          <a:p>
            <a:pPr marL="0" indent="0">
              <a:buNone/>
            </a:pPr>
            <a:endParaRPr lang="en-US" sz="2000" dirty="0" smtClean="0"/>
          </a:p>
          <a:p>
            <a:pPr marL="0" indent="0">
              <a:buNone/>
            </a:pPr>
            <a:r>
              <a:rPr lang="en-US" sz="2000" b="1" dirty="0" smtClean="0"/>
              <a:t>All content posts </a:t>
            </a:r>
            <a:r>
              <a:rPr lang="en-US" sz="2000" dirty="0"/>
              <a:t>= </a:t>
            </a:r>
            <a:r>
              <a:rPr lang="en-US" sz="2000" dirty="0" smtClean="0"/>
              <a:t>1450.</a:t>
            </a:r>
            <a:endParaRPr lang="en-US" sz="2000" dirty="0"/>
          </a:p>
          <a:p>
            <a:r>
              <a:rPr lang="en-US" sz="2000" dirty="0"/>
              <a:t>V</a:t>
            </a:r>
            <a:r>
              <a:rPr lang="en-US" sz="2000" dirty="0" smtClean="0"/>
              <a:t>ideo direct </a:t>
            </a:r>
            <a:r>
              <a:rPr lang="en-US" sz="2000" dirty="0"/>
              <a:t>= </a:t>
            </a:r>
            <a:r>
              <a:rPr lang="en-US" sz="2000" dirty="0" smtClean="0"/>
              <a:t>195.</a:t>
            </a:r>
            <a:endParaRPr lang="en-US" sz="2000" dirty="0"/>
          </a:p>
          <a:p>
            <a:r>
              <a:rPr lang="en-US" sz="2000" dirty="0"/>
              <a:t>3rd Party video posts = </a:t>
            </a:r>
            <a:r>
              <a:rPr lang="en-US" sz="2000" dirty="0" smtClean="0"/>
              <a:t>150.</a:t>
            </a:r>
            <a:endParaRPr lang="en-US" sz="2000" dirty="0"/>
          </a:p>
          <a:p>
            <a:r>
              <a:rPr lang="en-US" sz="2000" dirty="0"/>
              <a:t>Image/text/audio = </a:t>
            </a:r>
            <a:r>
              <a:rPr lang="en-US" sz="2000" dirty="0" smtClean="0"/>
              <a:t>950.</a:t>
            </a:r>
            <a:endParaRPr lang="en-US" sz="2000" dirty="0"/>
          </a:p>
          <a:p>
            <a:r>
              <a:rPr lang="en-US" sz="2000" dirty="0"/>
              <a:t>Forum </a:t>
            </a:r>
            <a:r>
              <a:rPr lang="en-US" sz="2000" dirty="0" smtClean="0"/>
              <a:t>topics </a:t>
            </a:r>
            <a:r>
              <a:rPr lang="en-US" sz="2000" dirty="0"/>
              <a:t>= </a:t>
            </a:r>
            <a:r>
              <a:rPr lang="en-US" sz="2000" dirty="0" smtClean="0"/>
              <a:t>105.</a:t>
            </a:r>
          </a:p>
          <a:p>
            <a:endParaRPr lang="en-US" sz="2000" dirty="0"/>
          </a:p>
          <a:p>
            <a:pPr marL="0" indent="0">
              <a:buNone/>
            </a:pPr>
            <a:r>
              <a:rPr lang="en-US" sz="2000" b="1" dirty="0" smtClean="0"/>
              <a:t>Conversation:</a:t>
            </a:r>
          </a:p>
          <a:p>
            <a:r>
              <a:rPr lang="en-US" sz="2000" dirty="0" smtClean="0"/>
              <a:t>Comments </a:t>
            </a:r>
            <a:r>
              <a:rPr lang="en-US" sz="2000" dirty="0"/>
              <a:t>= </a:t>
            </a:r>
            <a:r>
              <a:rPr lang="en-US" sz="2000" dirty="0" smtClean="0"/>
              <a:t>470.</a:t>
            </a:r>
            <a:endParaRPr lang="en-US" sz="2000" dirty="0"/>
          </a:p>
          <a:p>
            <a:r>
              <a:rPr lang="en-US" sz="2000" dirty="0"/>
              <a:t>Tags = </a:t>
            </a:r>
            <a:r>
              <a:rPr lang="en-US" sz="2000" dirty="0" smtClean="0"/>
              <a:t>Thousands.</a:t>
            </a:r>
            <a:endParaRPr lang="en-US" sz="2000" dirty="0"/>
          </a:p>
          <a:p>
            <a:pPr marL="0" indent="0">
              <a:buNone/>
            </a:pPr>
            <a:endParaRPr lang="en-US" sz="2000" dirty="0"/>
          </a:p>
        </p:txBody>
      </p:sp>
      <p:pic>
        <p:nvPicPr>
          <p:cNvPr id="6" name="Picture 5" descr="analytics-may-june-20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765" y="2767269"/>
            <a:ext cx="3434937" cy="3193563"/>
          </a:xfrm>
          <a:prstGeom prst="rect">
            <a:avLst/>
          </a:prstGeom>
        </p:spPr>
      </p:pic>
      <p:sp>
        <p:nvSpPr>
          <p:cNvPr id="7" name="TextBox 6"/>
          <p:cNvSpPr txBox="1"/>
          <p:nvPr/>
        </p:nvSpPr>
        <p:spPr>
          <a:xfrm>
            <a:off x="868765" y="1184119"/>
            <a:ext cx="3564337" cy="1477328"/>
          </a:xfrm>
          <a:prstGeom prst="rect">
            <a:avLst/>
          </a:prstGeom>
          <a:noFill/>
        </p:spPr>
        <p:txBody>
          <a:bodyPr wrap="square" rtlCol="0">
            <a:spAutoFit/>
          </a:bodyPr>
          <a:lstStyle/>
          <a:p>
            <a:r>
              <a:rPr lang="en-US" b="1" dirty="0" smtClean="0"/>
              <a:t>AVERAGE PER MONTH:</a:t>
            </a:r>
          </a:p>
          <a:p>
            <a:r>
              <a:rPr lang="en-US" dirty="0" smtClean="0"/>
              <a:t>4k </a:t>
            </a:r>
            <a:r>
              <a:rPr lang="en-US" dirty="0"/>
              <a:t>visitors a </a:t>
            </a:r>
            <a:r>
              <a:rPr lang="en-US" dirty="0" smtClean="0"/>
              <a:t>month.</a:t>
            </a:r>
            <a:endParaRPr lang="en-US" dirty="0"/>
          </a:p>
          <a:p>
            <a:r>
              <a:rPr lang="en-US" dirty="0"/>
              <a:t>2-3k unique visitors a </a:t>
            </a:r>
            <a:r>
              <a:rPr lang="en-US" dirty="0" smtClean="0"/>
              <a:t>month.</a:t>
            </a:r>
          </a:p>
          <a:p>
            <a:endParaRPr lang="en-US" dirty="0" smtClean="0"/>
          </a:p>
          <a:p>
            <a:r>
              <a:rPr lang="en-US" b="1" dirty="0"/>
              <a:t>Below </a:t>
            </a:r>
            <a:r>
              <a:rPr lang="en-US" b="1" dirty="0" smtClean="0"/>
              <a:t>Analytics May 2012:</a:t>
            </a:r>
            <a:endParaRPr lang="en-US" b="1" dirty="0"/>
          </a:p>
        </p:txBody>
      </p:sp>
      <p:pic>
        <p:nvPicPr>
          <p:cNvPr id="10" name="Picture 9"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11" name="Picture 10" descr="UAL_Logo_Black_AW.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12" name="Picture 11" descr="previe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13" name="Picture 12" descr="{5D1F17ED-BEA2-4AFD-BE84-00FAF85CABD6}JISCLogoeps.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Tree>
    <p:extLst>
      <p:ext uri="{BB962C8B-B14F-4D97-AF65-F5344CB8AC3E}">
        <p14:creationId xmlns:p14="http://schemas.microsoft.com/office/powerpoint/2010/main" val="29506134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4018"/>
            <a:ext cx="9144000" cy="634972"/>
          </a:xfrm>
          <a:solidFill>
            <a:schemeClr val="accent1">
              <a:lumMod val="40000"/>
              <a:lumOff val="60000"/>
            </a:schemeClr>
          </a:solidFill>
        </p:spPr>
        <p:txBody>
          <a:bodyPr>
            <a:normAutofit fontScale="90000"/>
          </a:bodyPr>
          <a:lstStyle/>
          <a:p>
            <a:r>
              <a:rPr lang="en-US" dirty="0" smtClean="0"/>
              <a:t>C</a:t>
            </a:r>
            <a:r>
              <a:rPr lang="fr-FR" dirty="0" err="1" smtClean="0"/>
              <a:t>onnectivity</a:t>
            </a:r>
            <a:r>
              <a:rPr lang="fr-FR" dirty="0" smtClean="0"/>
              <a:t> </a:t>
            </a:r>
            <a:r>
              <a:rPr lang="fr-FR" dirty="0" err="1" smtClean="0"/>
              <a:t>is</a:t>
            </a:r>
            <a:r>
              <a:rPr lang="fr-FR" dirty="0" smtClean="0"/>
              <a:t> </a:t>
            </a:r>
            <a:r>
              <a:rPr lang="fr-FR" dirty="0" err="1" smtClean="0"/>
              <a:t>king</a:t>
            </a:r>
            <a:r>
              <a:rPr lang="fr-FR" dirty="0" smtClean="0"/>
              <a:t>?</a:t>
            </a:r>
            <a:endParaRPr lang="en-US" dirty="0"/>
          </a:p>
        </p:txBody>
      </p:sp>
      <p:sp>
        <p:nvSpPr>
          <p:cNvPr id="3" name="Content Placeholder 2"/>
          <p:cNvSpPr>
            <a:spLocks noGrp="1"/>
          </p:cNvSpPr>
          <p:nvPr>
            <p:ph idx="1"/>
          </p:nvPr>
        </p:nvSpPr>
        <p:spPr/>
        <p:txBody>
          <a:bodyPr>
            <a:normAutofit/>
          </a:bodyPr>
          <a:lstStyle/>
          <a:p>
            <a:r>
              <a:rPr lang="fr-FR" sz="2800" dirty="0" smtClean="0"/>
              <a:t>‘Content </a:t>
            </a:r>
            <a:r>
              <a:rPr lang="fr-FR" sz="2800" dirty="0" err="1" smtClean="0"/>
              <a:t>is</a:t>
            </a:r>
            <a:r>
              <a:rPr lang="fr-FR" sz="2800" dirty="0" smtClean="0"/>
              <a:t> not </a:t>
            </a:r>
            <a:r>
              <a:rPr lang="fr-FR" sz="2800" dirty="0" err="1" smtClean="0"/>
              <a:t>king</a:t>
            </a:r>
            <a:r>
              <a:rPr lang="fr-FR" sz="2800" dirty="0" smtClean="0"/>
              <a:t>’ (</a:t>
            </a:r>
            <a:r>
              <a:rPr lang="pl-PL" sz="2800" i="1" dirty="0"/>
              <a:t>Andrew </a:t>
            </a:r>
            <a:r>
              <a:rPr lang="pl-PL" sz="2800" i="1" dirty="0" err="1" smtClean="0"/>
              <a:t>Odlyzko</a:t>
            </a:r>
            <a:r>
              <a:rPr lang="fr-FR" sz="2800" dirty="0" smtClean="0"/>
              <a:t>)</a:t>
            </a:r>
          </a:p>
          <a:p>
            <a:endParaRPr lang="fr-FR" sz="2800" dirty="0"/>
          </a:p>
          <a:p>
            <a:r>
              <a:rPr lang="en-US" sz="2800" dirty="0" smtClean="0"/>
              <a:t>‘Despite </a:t>
            </a:r>
            <a:r>
              <a:rPr lang="en-US" sz="2800" dirty="0"/>
              <a:t>the rhetoric of the content industry, the most valuable contribution to our economy comes from connectivity, not content. Content is the ginger in gingerbread—important, no doubt, but nothing like the most valuable component in the mix</a:t>
            </a:r>
            <a:r>
              <a:rPr lang="en-US" sz="2800" dirty="0" smtClean="0"/>
              <a:t>.’ </a:t>
            </a:r>
            <a:r>
              <a:rPr lang="en-US" sz="2800" i="1" dirty="0" smtClean="0"/>
              <a:t>(Remix</a:t>
            </a:r>
            <a:r>
              <a:rPr lang="en-US" sz="2800" i="1" dirty="0"/>
              <a:t>: Making Art and Commerce Thrive in the Hybrid </a:t>
            </a:r>
            <a:r>
              <a:rPr lang="en-US" sz="2800" i="1" dirty="0" smtClean="0"/>
              <a:t>Economy. Lawrence </a:t>
            </a:r>
            <a:r>
              <a:rPr lang="en-US" sz="2800" i="1" dirty="0" err="1" smtClean="0"/>
              <a:t>Lessig</a:t>
            </a:r>
            <a:r>
              <a:rPr lang="en-US" sz="2800" i="1" dirty="0" smtClean="0"/>
              <a:t>)</a:t>
            </a:r>
            <a:endParaRPr lang="en-US" sz="2800" i="1" dirty="0"/>
          </a:p>
          <a:p>
            <a:endParaRPr lang="fr-FR" sz="2800" dirty="0" smtClean="0"/>
          </a:p>
          <a:p>
            <a:endParaRPr lang="en-US" sz="2800" dirty="0"/>
          </a:p>
        </p:txBody>
      </p:sp>
      <p:pic>
        <p:nvPicPr>
          <p:cNvPr id="4" name="Picture 3" descr="b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5" name="Picture 4" descr="UAL_Logo_Black_A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6" name="Picture 5" descr="previ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7" name="Picture 6" descr="{5D1F17ED-BEA2-4AFD-BE84-00FAF85CABD6}JISCLogoeps.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Tree>
    <p:extLst>
      <p:ext uri="{BB962C8B-B14F-4D97-AF65-F5344CB8AC3E}">
        <p14:creationId xmlns:p14="http://schemas.microsoft.com/office/powerpoint/2010/main" val="108043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07791"/>
          </a:xfrm>
        </p:spPr>
        <p:txBody>
          <a:bodyPr>
            <a:noAutofit/>
          </a:bodyPr>
          <a:lstStyle/>
          <a:p>
            <a:r>
              <a:rPr lang="en-US" sz="2400" b="1" dirty="0"/>
              <a:t>The specialist group sections </a:t>
            </a:r>
            <a:r>
              <a:rPr lang="en-US" sz="2400" dirty="0"/>
              <a:t>have continued to develop and we now have 15 active groups. Once a community can commit and want to take 'ownership' of a specialist section we have develop this requirement appropriately. </a:t>
            </a:r>
            <a:br>
              <a:rPr lang="en-US" sz="2400" dirty="0"/>
            </a:br>
            <a:endParaRPr lang="en-US" sz="2400" dirty="0"/>
          </a:p>
        </p:txBody>
      </p:sp>
      <p:pic>
        <p:nvPicPr>
          <p:cNvPr id="6" name="Content Placeholder 5" descr="all projects.png"/>
          <p:cNvPicPr>
            <a:picLocks noGrp="1" noChangeAspect="1"/>
          </p:cNvPicPr>
          <p:nvPr>
            <p:ph idx="1"/>
          </p:nvPr>
        </p:nvPicPr>
        <p:blipFill>
          <a:blip r:embed="rId2">
            <a:extLst>
              <a:ext uri="{28A0092B-C50C-407E-A947-70E740481C1C}">
                <a14:useLocalDpi xmlns:a14="http://schemas.microsoft.com/office/drawing/2010/main" val="0"/>
              </a:ext>
            </a:extLst>
          </a:blip>
          <a:srcRect t="-11445" b="-11445"/>
          <a:stretch>
            <a:fillRect/>
          </a:stretch>
        </p:blipFill>
        <p:spPr>
          <a:xfrm>
            <a:off x="457200" y="1750612"/>
            <a:ext cx="8229600" cy="4525963"/>
          </a:xfrm>
        </p:spPr>
      </p:pic>
      <p:pic>
        <p:nvPicPr>
          <p:cNvPr id="4" name="Picture 3"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123" y="6320677"/>
            <a:ext cx="1117600" cy="393700"/>
          </a:xfrm>
          <a:prstGeom prst="rect">
            <a:avLst/>
          </a:prstGeom>
        </p:spPr>
      </p:pic>
    </p:spTree>
    <p:extLst>
      <p:ext uri="{BB962C8B-B14F-4D97-AF65-F5344CB8AC3E}">
        <p14:creationId xmlns:p14="http://schemas.microsoft.com/office/powerpoint/2010/main" val="647485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 y="274638"/>
            <a:ext cx="9143059" cy="1143000"/>
          </a:xfrm>
          <a:solidFill>
            <a:schemeClr val="accent1">
              <a:lumMod val="40000"/>
              <a:lumOff val="60000"/>
            </a:schemeClr>
          </a:solidFill>
        </p:spPr>
        <p:txBody>
          <a:bodyPr>
            <a:normAutofit fontScale="90000"/>
          </a:bodyPr>
          <a:lstStyle/>
          <a:p>
            <a:r>
              <a:rPr lang="en-US" b="1" dirty="0" smtClean="0"/>
              <a:t>Voluntary soft skills </a:t>
            </a:r>
            <a:r>
              <a:rPr lang="en-US" b="1" dirty="0"/>
              <a:t>for creating </a:t>
            </a:r>
            <a:r>
              <a:rPr lang="en-US" b="1" dirty="0" smtClean="0"/>
              <a:t>OER &amp; OEP communities</a:t>
            </a:r>
            <a:endParaRPr lang="en-US" dirty="0"/>
          </a:p>
        </p:txBody>
      </p:sp>
      <p:sp>
        <p:nvSpPr>
          <p:cNvPr id="3" name="Content Placeholder 2"/>
          <p:cNvSpPr>
            <a:spLocks noGrp="1"/>
          </p:cNvSpPr>
          <p:nvPr>
            <p:ph idx="1"/>
          </p:nvPr>
        </p:nvSpPr>
        <p:spPr/>
        <p:txBody>
          <a:bodyPr>
            <a:normAutofit lnSpcReduction="10000"/>
          </a:bodyPr>
          <a:lstStyle/>
          <a:p>
            <a:r>
              <a:rPr lang="en-US" dirty="0" smtClean="0"/>
              <a:t>Digital Citizenship</a:t>
            </a:r>
          </a:p>
          <a:p>
            <a:r>
              <a:rPr lang="en-US" dirty="0" smtClean="0"/>
              <a:t>Guidance</a:t>
            </a:r>
          </a:p>
          <a:p>
            <a:r>
              <a:rPr lang="en-US" dirty="0" smtClean="0"/>
              <a:t>Global and local networks/communities</a:t>
            </a:r>
          </a:p>
          <a:p>
            <a:r>
              <a:rPr lang="en-US" dirty="0" smtClean="0"/>
              <a:t>Respectful &amp; open aware (content use &amp; IPR)</a:t>
            </a:r>
          </a:p>
          <a:p>
            <a:r>
              <a:rPr lang="en-US" dirty="0" smtClean="0"/>
              <a:t>Open practice mentor</a:t>
            </a:r>
          </a:p>
          <a:p>
            <a:r>
              <a:rPr lang="en-US" dirty="0" smtClean="0"/>
              <a:t>Monitoring and supervision</a:t>
            </a:r>
          </a:p>
          <a:p>
            <a:r>
              <a:rPr lang="en-US" dirty="0" smtClean="0"/>
              <a:t>Acknowledgment (is someone out there) </a:t>
            </a:r>
          </a:p>
          <a:p>
            <a:r>
              <a:rPr lang="en-US" dirty="0" smtClean="0"/>
              <a:t>Stewardship</a:t>
            </a:r>
          </a:p>
          <a:p>
            <a:endParaRPr lang="en-US" dirty="0"/>
          </a:p>
        </p:txBody>
      </p:sp>
      <p:pic>
        <p:nvPicPr>
          <p:cNvPr id="4" name="Picture 3" descr="b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5" name="Picture 4" descr="UAL_Logo_Black_A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6" name="Picture 5" descr="previ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7" name="Picture 6" descr="{5D1F17ED-BEA2-4AFD-BE84-00FAF85CABD6}JISCLogoeps.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Tree>
    <p:extLst>
      <p:ext uri="{BB962C8B-B14F-4D97-AF65-F5344CB8AC3E}">
        <p14:creationId xmlns:p14="http://schemas.microsoft.com/office/powerpoint/2010/main" val="140944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 y="464019"/>
            <a:ext cx="9143059" cy="598338"/>
          </a:xfrm>
          <a:solidFill>
            <a:schemeClr val="accent1">
              <a:lumMod val="40000"/>
              <a:lumOff val="60000"/>
            </a:schemeClr>
          </a:solidFill>
        </p:spPr>
        <p:txBody>
          <a:bodyPr>
            <a:normAutofit/>
          </a:bodyPr>
          <a:lstStyle/>
          <a:p>
            <a:r>
              <a:rPr lang="en-US" sz="2800" dirty="0" smtClean="0"/>
              <a:t>DIAL Surveys </a:t>
            </a:r>
            <a:r>
              <a:rPr lang="en-US" sz="2800" b="1" dirty="0" smtClean="0"/>
              <a:t>Your </a:t>
            </a:r>
            <a:r>
              <a:rPr lang="en-US" sz="2800" b="1" dirty="0" smtClean="0"/>
              <a:t>Digital World - please tell us more</a:t>
            </a:r>
            <a:r>
              <a:rPr lang="en-US" sz="2800" b="1" dirty="0" smtClean="0"/>
              <a:t>!</a:t>
            </a:r>
            <a:endParaRPr lang="en-US" sz="2800" dirty="0"/>
          </a:p>
        </p:txBody>
      </p:sp>
      <p:pic>
        <p:nvPicPr>
          <p:cNvPr id="4" name="Content Placeholder 3" descr="Screen Shot 2012-05-22 at 10.16.24.png"/>
          <p:cNvPicPr>
            <a:picLocks noGrp="1" noChangeAspect="1"/>
          </p:cNvPicPr>
          <p:nvPr>
            <p:ph idx="1"/>
          </p:nvPr>
        </p:nvPicPr>
        <p:blipFill>
          <a:blip r:embed="rId2">
            <a:extLst>
              <a:ext uri="{28A0092B-C50C-407E-A947-70E740481C1C}">
                <a14:useLocalDpi xmlns:a14="http://schemas.microsoft.com/office/drawing/2010/main" val="0"/>
              </a:ext>
            </a:extLst>
          </a:blip>
          <a:srcRect l="1056" r="1056"/>
          <a:stretch>
            <a:fillRect/>
          </a:stretch>
        </p:blipFill>
        <p:spPr>
          <a:xfrm>
            <a:off x="1024469" y="1604904"/>
            <a:ext cx="7205181" cy="3962572"/>
          </a:xfrm>
        </p:spPr>
      </p:pic>
      <p:pic>
        <p:nvPicPr>
          <p:cNvPr id="6" name="Picture 5"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7" name="Picture 6" descr="UAL_Logo_Black_AW.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8" name="Picture 7" descr="previe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9" name="Picture 8" descr="{5D1F17ED-BEA2-4AFD-BE84-00FAF85CABD6}JISCLogoeps.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Tree>
    <p:extLst>
      <p:ext uri="{BB962C8B-B14F-4D97-AF65-F5344CB8AC3E}">
        <p14:creationId xmlns:p14="http://schemas.microsoft.com/office/powerpoint/2010/main" val="30876630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4" y="5286055"/>
            <a:ext cx="8229600" cy="458787"/>
          </a:xfrm>
        </p:spPr>
        <p:txBody>
          <a:bodyPr>
            <a:normAutofit/>
          </a:bodyPr>
          <a:lstStyle/>
          <a:p>
            <a:r>
              <a:rPr lang="en-US" sz="1400" dirty="0"/>
              <a:t>http://</a:t>
            </a:r>
            <a:r>
              <a:rPr lang="en-US" sz="1400" dirty="0" err="1"/>
              <a:t>www.metro.co.uk</a:t>
            </a:r>
            <a:r>
              <a:rPr lang="en-US" sz="1400" dirty="0"/>
              <a:t>/tech/908698-facebook-sets-out-plans-to-put-adverts-in-users-newsfeeds</a:t>
            </a:r>
          </a:p>
        </p:txBody>
      </p:sp>
      <p:pic>
        <p:nvPicPr>
          <p:cNvPr id="4" name="Content Placeholder 3" descr="facebook.png"/>
          <p:cNvPicPr>
            <a:picLocks noGrp="1" noChangeAspect="1"/>
          </p:cNvPicPr>
          <p:nvPr>
            <p:ph idx="1"/>
          </p:nvPr>
        </p:nvPicPr>
        <p:blipFill>
          <a:blip r:embed="rId2">
            <a:extLst>
              <a:ext uri="{28A0092B-C50C-407E-A947-70E740481C1C}">
                <a14:useLocalDpi xmlns:a14="http://schemas.microsoft.com/office/drawing/2010/main" val="0"/>
              </a:ext>
            </a:extLst>
          </a:blip>
          <a:srcRect l="-38139" r="-38139"/>
          <a:stretch>
            <a:fillRect/>
          </a:stretch>
        </p:blipFill>
        <p:spPr>
          <a:xfrm>
            <a:off x="-1478310" y="267652"/>
            <a:ext cx="9277517" cy="5102277"/>
          </a:xfrm>
        </p:spPr>
      </p:pic>
      <p:pic>
        <p:nvPicPr>
          <p:cNvPr id="5" name="Picture 4" descr="skip 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244" y="1317982"/>
            <a:ext cx="3568700" cy="711200"/>
          </a:xfrm>
          <a:prstGeom prst="rect">
            <a:avLst/>
          </a:prstGeom>
        </p:spPr>
      </p:pic>
      <p:pic>
        <p:nvPicPr>
          <p:cNvPr id="6" name="Picture 5" descr="b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 y="6472597"/>
            <a:ext cx="1117600" cy="393700"/>
          </a:xfrm>
          <a:prstGeom prst="rect">
            <a:avLst/>
          </a:prstGeom>
        </p:spPr>
      </p:pic>
      <p:pic>
        <p:nvPicPr>
          <p:cNvPr id="7" name="Picture 6" descr="UAL_Logo_Black_AW.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4110" y="5942236"/>
            <a:ext cx="2129367" cy="529035"/>
          </a:xfrm>
          <a:prstGeom prst="rect">
            <a:avLst/>
          </a:prstGeom>
        </p:spPr>
      </p:pic>
      <p:pic>
        <p:nvPicPr>
          <p:cNvPr id="8" name="Picture 7" descr="preview.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5428" y="5688897"/>
            <a:ext cx="810364" cy="786053"/>
          </a:xfrm>
          <a:prstGeom prst="rect">
            <a:avLst/>
          </a:prstGeom>
        </p:spPr>
      </p:pic>
      <p:pic>
        <p:nvPicPr>
          <p:cNvPr id="9" name="Picture 8" descr="{5D1F17ED-BEA2-4AFD-BE84-00FAF85CABD6}JISCLogoeps.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5333" y="5752447"/>
            <a:ext cx="1257300" cy="660400"/>
          </a:xfrm>
          <a:prstGeom prst="rect">
            <a:avLst/>
          </a:prstGeom>
        </p:spPr>
      </p:pic>
    </p:spTree>
    <p:extLst>
      <p:ext uri="{BB962C8B-B14F-4D97-AF65-F5344CB8AC3E}">
        <p14:creationId xmlns:p14="http://schemas.microsoft.com/office/powerpoint/2010/main" val="1035304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1039</TotalTime>
  <Words>496</Words>
  <Application>Microsoft Macintosh PowerPoint</Application>
  <PresentationFormat>On-screen Show (4:3)</PresentationFormat>
  <Paragraphs>90</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Chris Follows University of the arts London  Mainstreaming grass roots innovation in open educational practice: benefits and challenges  ALT-C 2012 14 September 2012</vt:lpstr>
      <vt:lpstr>PowerPoint Presentation</vt:lpstr>
      <vt:lpstr>http://process.arts.ac.uk/</vt:lpstr>
      <vt:lpstr>Participation May 2012 </vt:lpstr>
      <vt:lpstr>Connectivity is king?</vt:lpstr>
      <vt:lpstr>The specialist group sections have continued to develop and we now have 15 active groups. Once a community can commit and want to take 'ownership' of a specialist section we have develop this requirement appropriately.  </vt:lpstr>
      <vt:lpstr>Voluntary soft skills for creating OER &amp; OEP communities</vt:lpstr>
      <vt:lpstr>DIAL Surveys Your Digital World - please tell us more!</vt:lpstr>
      <vt:lpstr>http://www.metro.co.uk/tech/908698-facebook-sets-out-plans-to-put-adverts-in-users-newsfeeds</vt:lpstr>
      <vt:lpstr>How do we create places for OER Rich media communities? </vt:lpstr>
      <vt:lpstr>Transition into a service</vt:lpstr>
      <vt:lpstr>Project plan System Documentation</vt:lpstr>
      <vt:lpstr>Project plan Code review, documentation and recommendations</vt:lpstr>
      <vt:lpstr>Benefits</vt:lpstr>
      <vt:lpstr>PowerPoint Presentation</vt:lpstr>
      <vt:lpstr>Challenges</vt:lpstr>
      <vt:lpstr>Primary Challenge Motivation to participate  </vt:lpstr>
      <vt:lpstr>PowerPoint Presentation</vt:lpstr>
      <vt:lpstr>Voluntary participation (Difficult) What are the rewards?  or  Compulsory participation (Easy &amp; difficult)? What are the rewards?  Compulsory e.g. part of the assessment </vt:lpstr>
      <vt:lpstr>UAL new VLE portfolio </vt:lpstr>
      <vt:lpstr>Thank you </vt:lpstr>
    </vt:vector>
  </TitlesOfParts>
  <Company>University of the Arts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Authorised User</dc:creator>
  <cp:lastModifiedBy>Authorised User</cp:lastModifiedBy>
  <cp:revision>167</cp:revision>
  <dcterms:created xsi:type="dcterms:W3CDTF">2012-07-09T10:47:45Z</dcterms:created>
  <dcterms:modified xsi:type="dcterms:W3CDTF">2012-09-11T11:30:02Z</dcterms:modified>
</cp:coreProperties>
</file>