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64" r:id="rId6"/>
    <p:sldId id="259" r:id="rId7"/>
    <p:sldId id="260" r:id="rId8"/>
    <p:sldId id="261" r:id="rId9"/>
    <p:sldId id="262" r:id="rId10"/>
    <p:sldId id="263" r:id="rId11"/>
    <p:sldId id="276" r:id="rId12"/>
    <p:sldId id="266" r:id="rId13"/>
    <p:sldId id="267" r:id="rId14"/>
    <p:sldId id="274" r:id="rId15"/>
    <p:sldId id="268" r:id="rId16"/>
    <p:sldId id="275" r:id="rId17"/>
    <p:sldId id="278" r:id="rId18"/>
    <p:sldId id="279" r:id="rId19"/>
    <p:sldId id="277" r:id="rId20"/>
    <p:sldId id="280" r:id="rId21"/>
    <p:sldId id="270" r:id="rId22"/>
    <p:sldId id="281" r:id="rId23"/>
    <p:sldId id="26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1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1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4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4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3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3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2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0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F13B1-FF49-5849-AF39-5669546AEF64}" type="datetimeFigureOut">
              <a:rPr lang="en-US" smtClean="0"/>
              <a:t>4/21/15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43CB6-697C-FB45-87D5-99543213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www.arts.ac.uk/camberwell/courses/postgraduate/ma-fine-art-digital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4I3BVGKEynw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hyperlink" Target="http://creativedigitalsolutions.org/2015/03/12/kids-making-the-digital-talk-their-language-make-it-digital-with-the-bbc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process.arts.ac.uk/category/project-groups/learning-studio" TargetMode="Externa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nesta.org.uk/publications/young-digital-maker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851" y="2757501"/>
            <a:ext cx="7608082" cy="322662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DIALOGUE 02: </a:t>
            </a:r>
          </a:p>
          <a:p>
            <a:r>
              <a:rPr lang="en-US" b="1" dirty="0" smtClean="0">
                <a:latin typeface="Arial"/>
                <a:cs typeface="Arial"/>
              </a:rPr>
              <a:t>CCW Digital Enhancement staff development event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Chris Follows </a:t>
            </a:r>
          </a:p>
          <a:p>
            <a:r>
              <a:rPr lang="en-US" sz="2400" dirty="0" smtClean="0"/>
              <a:t>Digital </a:t>
            </a:r>
            <a:r>
              <a:rPr lang="en-US" sz="2400" dirty="0"/>
              <a:t>Learning Technologies Manager</a:t>
            </a:r>
          </a:p>
          <a:p>
            <a:r>
              <a:rPr lang="en-US" sz="2400" dirty="0"/>
              <a:t>CCW Learning, Teaching &amp; Enhancement (LTE</a:t>
            </a:r>
            <a:r>
              <a:rPr lang="en-US" sz="2400" dirty="0" smtClean="0"/>
              <a:t>)</a:t>
            </a:r>
            <a:endParaRPr lang="en-US" sz="2400" b="1" dirty="0" smtClean="0">
              <a:latin typeface="Arial"/>
              <a:cs typeface="Arial"/>
            </a:endParaRPr>
          </a:p>
          <a:p>
            <a:endParaRPr lang="en-US" b="1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DIALOGUE-banner new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488"/>
            <a:ext cx="9144000" cy="16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6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21 at 12.04.1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46" y="3457469"/>
            <a:ext cx="5917715" cy="340053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125860"/>
            <a:ext cx="8614866" cy="4393697"/>
          </a:xfrm>
        </p:spPr>
        <p:txBody>
          <a:bodyPr>
            <a:normAutofit lnSpcReduction="10000"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Arial"/>
                <a:cs typeface="Arial"/>
              </a:rPr>
              <a:t>Online </a:t>
            </a: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Learning &amp; Teaching</a:t>
            </a:r>
          </a:p>
          <a:p>
            <a:endParaRPr lang="en-US" sz="2600" b="1" dirty="0" smtClean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r>
              <a:rPr lang="en-US" sz="26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Fully online Courses at CCW</a:t>
            </a:r>
          </a:p>
          <a:p>
            <a:endParaRPr lang="en-US" sz="2400" dirty="0" smtClean="0">
              <a:solidFill>
                <a:schemeClr val="bg2"/>
              </a:solidFill>
              <a:effectLst/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  <a:effectLst/>
                <a:latin typeface="Arial"/>
                <a:cs typeface="Arial"/>
              </a:rPr>
              <a:t>“I don’t think digital is a medium, instead I think it’s a language which crosses mediums, creates new spaces and opportunities for artistic practice to happen” </a:t>
            </a:r>
            <a:br>
              <a:rPr lang="en-US" sz="2200" dirty="0" smtClean="0">
                <a:solidFill>
                  <a:schemeClr val="bg1">
                    <a:lumMod val="85000"/>
                  </a:schemeClr>
                </a:solidFill>
                <a:effectLst/>
                <a:latin typeface="Arial"/>
                <a:cs typeface="Arial"/>
              </a:rPr>
            </a:b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  <a:effectLst/>
                <a:latin typeface="Arial"/>
                <a:cs typeface="Arial"/>
              </a:rPr>
              <a:t/>
            </a:r>
            <a:br>
              <a:rPr lang="en-US" sz="2200" dirty="0" smtClean="0">
                <a:solidFill>
                  <a:schemeClr val="bg1">
                    <a:lumMod val="85000"/>
                  </a:schemeClr>
                </a:solidFill>
                <a:effectLst/>
                <a:latin typeface="Arial"/>
                <a:cs typeface="Arial"/>
              </a:rPr>
            </a:b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effectLst/>
                <a:latin typeface="Arial"/>
                <a:cs typeface="Arial"/>
              </a:rPr>
              <a:t>Jonathan Kearney - Course Director | 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MA in </a:t>
            </a:r>
            <a:r>
              <a:rPr lang="en-US" sz="1000" dirty="0" smtClean="0">
                <a:solidFill>
                  <a:schemeClr val="bg2"/>
                </a:solidFill>
                <a:latin typeface="Arial"/>
                <a:cs typeface="Arial"/>
                <a:hlinkClick r:id="rId4"/>
              </a:rPr>
              <a:t>Fine Art Digital</a:t>
            </a:r>
            <a:r>
              <a:rPr lang="en-US" sz="10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at </a:t>
            </a:r>
            <a:r>
              <a:rPr lang="en-US" sz="1000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Camberwell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, offered as a studio based course and an online course</a:t>
            </a:r>
          </a:p>
          <a:p>
            <a:endParaRPr lang="en-US" sz="2400" dirty="0" smtClean="0">
              <a:solidFill>
                <a:schemeClr val="bg1">
                  <a:lumMod val="85000"/>
                </a:schemeClr>
              </a:solidFill>
              <a:effectLst/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CCW Short Courses are also exploring fully online courses</a:t>
            </a:r>
            <a:endParaRPr lang="en-US" sz="22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63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21 at 2.5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886"/>
            <a:ext cx="9144000" cy="560841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4578" y="0"/>
            <a:ext cx="8614866" cy="93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sz="3600" dirty="0" smtClean="0">
                <a:latin typeface="Arial"/>
                <a:cs typeface="Arial"/>
              </a:rPr>
              <a:t>Online Learning &amp; Teaching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560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137150"/>
            <a:ext cx="8614866" cy="938389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600" dirty="0" smtClean="0">
                <a:solidFill>
                  <a:schemeClr val="tx1"/>
                </a:solidFill>
                <a:latin typeface="Arial"/>
                <a:cs typeface="Arial"/>
              </a:rPr>
              <a:t>Online Learning &amp; Teaching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2" name="Picture 1" descr="LTE 3 - TEL presentation 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047"/>
            <a:ext cx="9144000" cy="51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21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1704846"/>
            <a:ext cx="8614866" cy="3020666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Online Learning &amp; Teaching</a:t>
            </a:r>
            <a:endParaRPr lang="en-US" sz="3600" b="1" dirty="0">
              <a:latin typeface="Arial"/>
              <a:cs typeface="Arial"/>
            </a:endParaRPr>
          </a:p>
          <a:p>
            <a:endParaRPr lang="en-US" sz="36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Group discussion: </a:t>
            </a:r>
          </a:p>
          <a:p>
            <a:pPr>
              <a:lnSpc>
                <a:spcPct val="130000"/>
              </a:lnSpc>
            </a:pP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How do you see ‘Online Learning’ affecting teaching and learning across CCW in the next five years?</a:t>
            </a:r>
          </a:p>
        </p:txBody>
      </p:sp>
    </p:spTree>
    <p:extLst>
      <p:ext uri="{BB962C8B-B14F-4D97-AF65-F5344CB8AC3E}">
        <p14:creationId xmlns:p14="http://schemas.microsoft.com/office/powerpoint/2010/main" val="247822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114420"/>
            <a:ext cx="8614866" cy="651045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Online Learning &amp; 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Teaching</a:t>
            </a:r>
            <a:endParaRPr lang="en-US" sz="36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(how do we take everyone with us)</a:t>
            </a:r>
          </a:p>
          <a:p>
            <a:endParaRPr lang="en-US" sz="2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Recommendations: </a:t>
            </a:r>
            <a:endParaRPr lang="en-US" sz="3600" b="1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endParaRPr lang="en-US" sz="36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What can you/we/individuals do to prepare, take ownership &amp; be part of change? </a:t>
            </a:r>
            <a:b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3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What could CCW do to help us prepare &amp; support change? 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023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97028"/>
            <a:ext cx="8614866" cy="698109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/>
                <a:cs typeface="Arial"/>
              </a:rPr>
              <a:t>Developing </a:t>
            </a: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Digital Skills </a:t>
            </a:r>
            <a:endParaRPr lang="en-US" sz="28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 descr="Screen Shot 2015-04-21 at 2.3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5" y="903911"/>
            <a:ext cx="6778308" cy="517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9055" y="6232999"/>
            <a:ext cx="5898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/>
                <a:cs typeface="Arial"/>
              </a:rPr>
              <a:t>Joanna Wild &amp; Dr Patricia Charlton </a:t>
            </a:r>
            <a:r>
              <a:rPr lang="en-GB" sz="1200" dirty="0" smtClean="0">
                <a:latin typeface="Arial"/>
                <a:cs typeface="Arial"/>
              </a:rPr>
              <a:t>| Creative </a:t>
            </a:r>
            <a:r>
              <a:rPr lang="en-GB" sz="1200" dirty="0">
                <a:latin typeface="Arial"/>
                <a:cs typeface="Arial"/>
              </a:rPr>
              <a:t>Digital </a:t>
            </a:r>
            <a:r>
              <a:rPr lang="en-GB" sz="1200" dirty="0" smtClean="0">
                <a:latin typeface="Arial"/>
                <a:cs typeface="Arial"/>
              </a:rPr>
              <a:t>Solutions</a:t>
            </a:r>
          </a:p>
          <a:p>
            <a:r>
              <a:rPr lang="en-GB" sz="1200" dirty="0" smtClean="0">
                <a:latin typeface="Arial"/>
                <a:cs typeface="Arial"/>
              </a:rPr>
              <a:t>Demo </a:t>
            </a:r>
            <a:r>
              <a:rPr lang="en-GB" sz="1200" dirty="0">
                <a:latin typeface="Arial"/>
                <a:cs typeface="Arial"/>
              </a:rPr>
              <a:t>of the </a:t>
            </a:r>
            <a:r>
              <a:rPr lang="en-GB" sz="1200" dirty="0" err="1">
                <a:latin typeface="Arial"/>
                <a:cs typeface="Arial"/>
              </a:rPr>
              <a:t>microbit</a:t>
            </a:r>
            <a:r>
              <a:rPr lang="en-GB" sz="1200" dirty="0">
                <a:latin typeface="Arial"/>
                <a:cs typeface="Arial"/>
              </a:rPr>
              <a:t> being used in schools as part of the </a:t>
            </a:r>
            <a:r>
              <a:rPr lang="en-GB" sz="1200" dirty="0">
                <a:latin typeface="Arial"/>
                <a:cs typeface="Arial"/>
                <a:hlinkClick r:id="rId3"/>
              </a:rPr>
              <a:t>BBC Make It Digital</a:t>
            </a:r>
            <a:r>
              <a:rPr lang="en-GB" sz="1200" dirty="0">
                <a:latin typeface="Arial"/>
                <a:cs typeface="Arial"/>
              </a:rPr>
              <a:t> work. 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22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446083"/>
            <a:ext cx="8614866" cy="6064369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 Developing </a:t>
            </a:r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Digital Skills </a:t>
            </a:r>
            <a:endParaRPr lang="en-US" sz="36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lvl="1"/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Group discussion: 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Should we be rethinking </a:t>
            </a: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our approach to developing digital </a:t>
            </a:r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skills, if so how? </a:t>
            </a:r>
          </a:p>
          <a:p>
            <a:pPr lvl="1"/>
            <a:endParaRPr lang="en-US" sz="3200" dirty="0">
              <a:solidFill>
                <a:schemeClr val="tx1"/>
              </a:solidFill>
              <a:latin typeface="Arial"/>
              <a:cs typeface="Arial"/>
            </a:endParaRPr>
          </a:p>
          <a:p>
            <a:pPr lvl="1"/>
            <a:r>
              <a:rPr lang="en-US" sz="3200" b="1" dirty="0" smtClean="0">
                <a:solidFill>
                  <a:schemeClr val="tx1"/>
                </a:solidFill>
                <a:latin typeface="Arial"/>
                <a:cs typeface="Arial"/>
              </a:rPr>
              <a:t>Recommendations: 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What </a:t>
            </a: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can </a:t>
            </a:r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we/CCW </a:t>
            </a: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do to help identify skills gaps and support new approaches in developing digital practice &amp; expertise?</a:t>
            </a:r>
          </a:p>
        </p:txBody>
      </p:sp>
    </p:spTree>
    <p:extLst>
      <p:ext uri="{BB962C8B-B14F-4D97-AF65-F5344CB8AC3E}">
        <p14:creationId xmlns:p14="http://schemas.microsoft.com/office/powerpoint/2010/main" val="305430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177123"/>
            <a:ext cx="8614866" cy="5379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Digital </a:t>
            </a:r>
            <a:r>
              <a:rPr lang="en-US" sz="2800" b="1" dirty="0" err="1">
                <a:solidFill>
                  <a:schemeClr val="tx1"/>
                </a:solidFill>
                <a:latin typeface="Arial"/>
                <a:cs typeface="Arial"/>
              </a:rPr>
              <a:t>MakerSpaces</a:t>
            </a: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6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 descr="800px-Lhs-electronicsFeb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6" y="958100"/>
            <a:ext cx="7073229" cy="5304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901" y="6347075"/>
            <a:ext cx="418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London </a:t>
            </a:r>
            <a:r>
              <a:rPr lang="en-US" dirty="0" err="1">
                <a:latin typeface="Arial"/>
                <a:cs typeface="Arial"/>
              </a:rPr>
              <a:t>Hackspace</a:t>
            </a:r>
            <a:r>
              <a:rPr lang="en-US" dirty="0">
                <a:latin typeface="Arial"/>
                <a:cs typeface="Arial"/>
              </a:rPr>
              <a:t> Electronics Section </a:t>
            </a:r>
          </a:p>
        </p:txBody>
      </p:sp>
    </p:spTree>
    <p:extLst>
      <p:ext uri="{BB962C8B-B14F-4D97-AF65-F5344CB8AC3E}">
        <p14:creationId xmlns:p14="http://schemas.microsoft.com/office/powerpoint/2010/main" val="3677409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177123"/>
            <a:ext cx="8614866" cy="5379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Digital </a:t>
            </a:r>
            <a:r>
              <a:rPr lang="en-US" sz="2800" b="1" dirty="0" err="1">
                <a:solidFill>
                  <a:schemeClr val="tx1"/>
                </a:solidFill>
                <a:latin typeface="Arial"/>
                <a:cs typeface="Arial"/>
              </a:rPr>
              <a:t>MakerSpaces</a:t>
            </a: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6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 descr="800px-Lhs-electronicsFeb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6" y="958100"/>
            <a:ext cx="7073229" cy="5304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901" y="6347075"/>
            <a:ext cx="592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WCA Fine Arts student talking about London </a:t>
            </a:r>
            <a:r>
              <a:rPr lang="en-US" dirty="0" err="1" smtClean="0">
                <a:latin typeface="Arial"/>
                <a:cs typeface="Arial"/>
              </a:rPr>
              <a:t>Hackspace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1838" y="2156565"/>
            <a:ext cx="6386596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“… I </a:t>
            </a:r>
            <a:r>
              <a:rPr lang="en-US" dirty="0"/>
              <a:t>go to whichever </a:t>
            </a:r>
            <a:r>
              <a:rPr lang="en-US" dirty="0" err="1"/>
              <a:t>MakerSpace</a:t>
            </a:r>
            <a:r>
              <a:rPr lang="en-US" dirty="0"/>
              <a:t> has what I need for my </a:t>
            </a:r>
            <a:r>
              <a:rPr lang="en-US" dirty="0" smtClean="0"/>
              <a:t>practice:</a:t>
            </a:r>
          </a:p>
          <a:p>
            <a:endParaRPr lang="en-US" dirty="0" smtClean="0"/>
          </a:p>
          <a:p>
            <a:r>
              <a:rPr lang="en-US" dirty="0" smtClean="0"/>
              <a:t>…it </a:t>
            </a:r>
            <a:r>
              <a:rPr lang="en-US" dirty="0"/>
              <a:t>has all the high tech &amp; low tech tools I need close to </a:t>
            </a:r>
            <a:r>
              <a:rPr lang="en-US" dirty="0" smtClean="0"/>
              <a:t>hand…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…it </a:t>
            </a:r>
            <a:r>
              <a:rPr lang="en-US" dirty="0"/>
              <a:t>has the expertise I need when I need </a:t>
            </a:r>
            <a:r>
              <a:rPr lang="en-US" dirty="0" smtClean="0"/>
              <a:t>it…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…it’s </a:t>
            </a:r>
            <a:r>
              <a:rPr lang="en-US" dirty="0"/>
              <a:t>multi-</a:t>
            </a:r>
            <a:r>
              <a:rPr lang="en-US" dirty="0" smtClean="0"/>
              <a:t>disciplinary… </a:t>
            </a:r>
          </a:p>
          <a:p>
            <a:endParaRPr lang="en-US" dirty="0" smtClean="0"/>
          </a:p>
          <a:p>
            <a:r>
              <a:rPr lang="en-US" dirty="0" smtClean="0"/>
              <a:t>…but </a:t>
            </a:r>
            <a:r>
              <a:rPr lang="en-US" dirty="0"/>
              <a:t>most of all it has a community, a peer network, we all help </a:t>
            </a:r>
            <a:endParaRPr lang="en-US" dirty="0" smtClean="0"/>
          </a:p>
          <a:p>
            <a:r>
              <a:rPr lang="en-US" dirty="0" smtClean="0"/>
              <a:t>each </a:t>
            </a:r>
            <a:r>
              <a:rPr lang="en-US" dirty="0"/>
              <a:t>other, you enter it in that mindset, its not a </a:t>
            </a:r>
            <a:r>
              <a:rPr lang="en-US" dirty="0" smtClean="0"/>
              <a:t>service</a:t>
            </a:r>
            <a:r>
              <a:rPr lang="en-US" dirty="0"/>
              <a:t>.</a:t>
            </a:r>
            <a:r>
              <a:rPr lang="en-US" dirty="0" smtClean="0"/>
              <a:t>” 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38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177123"/>
            <a:ext cx="8614866" cy="5379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Digital </a:t>
            </a:r>
            <a:r>
              <a:rPr lang="en-US" sz="2800" b="1" dirty="0" err="1">
                <a:solidFill>
                  <a:schemeClr val="tx1"/>
                </a:solidFill>
                <a:latin typeface="Arial"/>
                <a:cs typeface="Arial"/>
              </a:rPr>
              <a:t>MakerSpaces</a:t>
            </a: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6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9" y="995447"/>
            <a:ext cx="8272648" cy="4487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389" y="5685837"/>
            <a:ext cx="6109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Open Workshop </a:t>
            </a:r>
            <a:r>
              <a:rPr lang="en-US" b="1" dirty="0" smtClean="0"/>
              <a:t>Network </a:t>
            </a:r>
          </a:p>
          <a:p>
            <a:r>
              <a:rPr lang="en-US" b="1" dirty="0"/>
              <a:t>A</a:t>
            </a:r>
            <a:r>
              <a:rPr lang="en-US" b="1" dirty="0" smtClean="0"/>
              <a:t> </a:t>
            </a:r>
            <a:r>
              <a:rPr lang="en-US" b="1" dirty="0"/>
              <a:t>virtual repository of the open access facilities across London</a:t>
            </a:r>
          </a:p>
        </p:txBody>
      </p:sp>
    </p:spTree>
    <p:extLst>
      <p:ext uri="{BB962C8B-B14F-4D97-AF65-F5344CB8AC3E}">
        <p14:creationId xmlns:p14="http://schemas.microsoft.com/office/powerpoint/2010/main" val="3065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509" y="2160807"/>
            <a:ext cx="8580545" cy="4798454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DIALOGUE 02: </a:t>
            </a:r>
          </a:p>
          <a:p>
            <a:pPr algn="l"/>
            <a:r>
              <a:rPr lang="en-US" sz="2000" b="1" dirty="0">
                <a:latin typeface="Arial"/>
                <a:cs typeface="Arial"/>
              </a:rPr>
              <a:t>14:00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Introduction </a:t>
            </a:r>
            <a:r>
              <a:rPr lang="en-US" sz="2000" dirty="0">
                <a:latin typeface="Arial"/>
                <a:cs typeface="Arial"/>
              </a:rPr>
              <a:t>&amp; </a:t>
            </a:r>
            <a:r>
              <a:rPr lang="en-US" sz="2000" b="1" dirty="0">
                <a:latin typeface="Arial"/>
                <a:cs typeface="Arial"/>
              </a:rPr>
              <a:t>Focus group discussions </a:t>
            </a:r>
            <a:endParaRPr lang="en-US" sz="2000" dirty="0" smtClean="0"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Online </a:t>
            </a:r>
            <a:r>
              <a:rPr lang="en-US" sz="2000" dirty="0">
                <a:latin typeface="Arial"/>
                <a:cs typeface="Arial"/>
              </a:rPr>
              <a:t>Learning &amp; </a:t>
            </a:r>
            <a:r>
              <a:rPr lang="en-US" sz="2000" dirty="0" smtClean="0">
                <a:latin typeface="Arial"/>
                <a:cs typeface="Arial"/>
              </a:rPr>
              <a:t>Teaching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Developing Digital Skills 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Digital </a:t>
            </a:r>
            <a:r>
              <a:rPr lang="en-US" sz="2000" dirty="0" err="1" smtClean="0">
                <a:latin typeface="Arial"/>
                <a:cs typeface="Arial"/>
              </a:rPr>
              <a:t>MakerSpaces</a:t>
            </a:r>
            <a:endParaRPr lang="en-US" sz="2000" dirty="0" smtClean="0"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latin typeface="Arial"/>
                <a:cs typeface="Arial"/>
              </a:rPr>
              <a:t>15:00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Focus group summary, Tea break &amp; </a:t>
            </a:r>
            <a:r>
              <a:rPr lang="en-US" sz="2000" b="1" dirty="0" err="1">
                <a:latin typeface="Arial"/>
                <a:cs typeface="Arial"/>
              </a:rPr>
              <a:t>DigiTell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setup</a:t>
            </a:r>
          </a:p>
          <a:p>
            <a:pPr algn="l"/>
            <a:endParaRPr lang="en-US" sz="2000" dirty="0" smtClean="0"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latin typeface="Arial"/>
                <a:cs typeface="Arial"/>
              </a:rPr>
              <a:t>15</a:t>
            </a:r>
            <a:r>
              <a:rPr lang="en-US" sz="2000" b="1" dirty="0">
                <a:latin typeface="Arial"/>
                <a:cs typeface="Arial"/>
              </a:rPr>
              <a:t>:15 </a:t>
            </a:r>
            <a:r>
              <a:rPr lang="en-US" sz="2000" b="1" dirty="0" err="1">
                <a:latin typeface="Arial"/>
                <a:cs typeface="Arial"/>
              </a:rPr>
              <a:t>DigiTell</a:t>
            </a:r>
            <a:r>
              <a:rPr lang="en-US" sz="2000" b="1" dirty="0">
                <a:latin typeface="Arial"/>
                <a:cs typeface="Arial"/>
              </a:rPr>
              <a:t> session: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 </a:t>
            </a:r>
            <a:r>
              <a:rPr lang="en-US" sz="2000" dirty="0">
                <a:latin typeface="Arial"/>
                <a:cs typeface="Arial"/>
              </a:rPr>
              <a:t>number of small informal group discussions (similar to</a:t>
            </a:r>
            <a:r>
              <a:rPr lang="en-US" sz="2000" dirty="0">
                <a:latin typeface="Arial"/>
                <a:cs typeface="Arial"/>
                <a:hlinkClick r:id="rId2"/>
              </a:rPr>
              <a:t> learning studio </a:t>
            </a:r>
            <a:r>
              <a:rPr lang="en-US" sz="2000" dirty="0">
                <a:latin typeface="Arial"/>
                <a:cs typeface="Arial"/>
              </a:rPr>
              <a:t>) share projects &amp; </a:t>
            </a:r>
            <a:r>
              <a:rPr lang="en-US" sz="2000" dirty="0" smtClean="0">
                <a:latin typeface="Arial"/>
                <a:cs typeface="Arial"/>
              </a:rPr>
              <a:t>practice</a:t>
            </a:r>
          </a:p>
          <a:p>
            <a:pPr algn="l"/>
            <a:endParaRPr lang="en-US" sz="2000" dirty="0" smtClean="0">
              <a:latin typeface="Arial"/>
              <a:cs typeface="Arial"/>
            </a:endParaRPr>
          </a:p>
          <a:p>
            <a:pPr algn="l"/>
            <a:r>
              <a:rPr lang="en-GB" sz="2000" b="1" dirty="0">
                <a:latin typeface="Arial"/>
                <a:cs typeface="Arial"/>
              </a:rPr>
              <a:t>16:15: End </a:t>
            </a:r>
            <a:r>
              <a:rPr lang="en-GB" sz="2000" b="1" dirty="0" smtClean="0">
                <a:latin typeface="Arial"/>
                <a:cs typeface="Arial"/>
              </a:rPr>
              <a:t>&amp; drinks reception</a:t>
            </a:r>
            <a:endParaRPr lang="en-US" sz="2000" b="1" dirty="0" smtClean="0">
              <a:latin typeface="Arial"/>
              <a:cs typeface="Arial"/>
            </a:endParaRPr>
          </a:p>
          <a:p>
            <a:pPr algn="l"/>
            <a:endParaRPr lang="en-US" sz="2000" dirty="0" smtClean="0">
              <a:latin typeface="Arial"/>
              <a:cs typeface="Arial"/>
            </a:endParaRPr>
          </a:p>
          <a:p>
            <a:pPr algn="l"/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 descr="DIALOGUE-banner new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488"/>
            <a:ext cx="9144000" cy="16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5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1275" y="438051"/>
            <a:ext cx="8614866" cy="5379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Digital </a:t>
            </a:r>
            <a:r>
              <a:rPr lang="en-US" sz="2800" b="1" dirty="0" err="1">
                <a:solidFill>
                  <a:schemeClr val="tx1"/>
                </a:solidFill>
                <a:latin typeface="Arial"/>
                <a:cs typeface="Arial"/>
              </a:rPr>
              <a:t>MakerSpaces</a:t>
            </a: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6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7222" y="1781725"/>
            <a:ext cx="31016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are we supporting </a:t>
            </a:r>
            <a:endParaRPr lang="en-US" sz="2400" dirty="0" smtClean="0"/>
          </a:p>
          <a:p>
            <a:r>
              <a:rPr lang="en-US" sz="2400" dirty="0" smtClean="0"/>
              <a:t>young </a:t>
            </a:r>
            <a:r>
              <a:rPr lang="en-US" sz="2400" dirty="0"/>
              <a:t>digital makers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 </a:t>
            </a:r>
            <a:r>
              <a:rPr lang="en-US" sz="2400" dirty="0" smtClean="0">
                <a:hlinkClick r:id="rId2"/>
              </a:rPr>
              <a:t>See Nesta report</a:t>
            </a:r>
            <a:endParaRPr lang="en-US" sz="2400" dirty="0"/>
          </a:p>
        </p:txBody>
      </p:sp>
      <p:pic>
        <p:nvPicPr>
          <p:cNvPr id="5" name="Picture 4" descr="Screen Shot 2015-04-21 at 5.0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34">
            <a:off x="517101" y="674341"/>
            <a:ext cx="3988093" cy="5371120"/>
          </a:xfrm>
          <a:prstGeom prst="rect">
            <a:avLst/>
          </a:prstGeom>
        </p:spPr>
      </p:pic>
      <p:pic>
        <p:nvPicPr>
          <p:cNvPr id="6" name="Picture 5" descr="Screen Shot 2015-04-21 at 5.13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84" y="3735995"/>
            <a:ext cx="5254148" cy="17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46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2036662"/>
            <a:ext cx="8614866" cy="2963457"/>
          </a:xfrm>
        </p:spPr>
        <p:txBody>
          <a:bodyPr>
            <a:noAutofit/>
          </a:bodyPr>
          <a:lstStyle/>
          <a:p>
            <a:pPr lvl="1"/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Group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discussion &amp; Recommendations: </a:t>
            </a:r>
          </a:p>
          <a:p>
            <a:pPr lvl="1"/>
            <a:endParaRPr lang="en-US" sz="36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How should/could 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we be supporting students in these 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areas more?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74578" y="177123"/>
            <a:ext cx="8614866" cy="537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chemeClr val="tx1"/>
                </a:solidFill>
                <a:latin typeface="Arial"/>
                <a:cs typeface="Arial"/>
              </a:rPr>
              <a:t>Digital MakerSpaces </a:t>
            </a:r>
            <a:endParaRPr lang="en-US" sz="6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221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21 at 5.3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89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6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7" y="11443"/>
            <a:ext cx="8694951" cy="7247026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20000"/>
              </a:lnSpc>
            </a:pPr>
            <a:r>
              <a:rPr lang="en-GB" sz="2800" b="1" dirty="0" err="1">
                <a:solidFill>
                  <a:srgbClr val="000000"/>
                </a:solidFill>
                <a:latin typeface="Arial"/>
                <a:cs typeface="Arial"/>
              </a:rPr>
              <a:t>DigiTell</a:t>
            </a:r>
            <a:r>
              <a:rPr lang="en-GB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800" b="1" dirty="0" smtClean="0">
                <a:solidFill>
                  <a:srgbClr val="000000"/>
                </a:solidFill>
                <a:latin typeface="Arial"/>
                <a:cs typeface="Arial"/>
              </a:rPr>
              <a:t>session</a:t>
            </a:r>
            <a:br>
              <a:rPr lang="en-GB" sz="2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Online Learning &amp;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Teaching</a:t>
            </a:r>
            <a:endParaRPr lang="en-US" sz="2400" dirty="0">
              <a:latin typeface="Arial"/>
              <a:cs typeface="Arial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900" dirty="0">
                <a:solidFill>
                  <a:srgbClr val="000000"/>
                </a:solidFill>
                <a:latin typeface="Arial"/>
                <a:cs typeface="Arial"/>
              </a:rPr>
              <a:t>Natasha </a:t>
            </a:r>
            <a:r>
              <a:rPr lang="en-GB" sz="1900" dirty="0" err="1" smtClean="0">
                <a:solidFill>
                  <a:srgbClr val="000000"/>
                </a:solidFill>
                <a:latin typeface="Arial"/>
                <a:cs typeface="Arial"/>
              </a:rPr>
              <a:t>Bonnelame</a:t>
            </a:r>
            <a:r>
              <a:rPr lang="en-GB" sz="1900" dirty="0" smtClean="0">
                <a:solidFill>
                  <a:srgbClr val="000000"/>
                </a:solidFill>
                <a:latin typeface="Arial"/>
                <a:cs typeface="Arial"/>
              </a:rPr>
              <a:t>, Camille </a:t>
            </a:r>
            <a:r>
              <a:rPr lang="en-GB" sz="1900" dirty="0" err="1" smtClean="0">
                <a:solidFill>
                  <a:srgbClr val="000000"/>
                </a:solidFill>
                <a:latin typeface="Arial"/>
                <a:cs typeface="Arial"/>
              </a:rPr>
              <a:t>Gajewski</a:t>
            </a:r>
            <a:r>
              <a:rPr lang="en-GB" sz="19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rial"/>
                <a:cs typeface="Arial"/>
              </a:rPr>
              <a:t>&amp; Mika </a:t>
            </a:r>
            <a:r>
              <a:rPr lang="en-GB" sz="1900" dirty="0" err="1">
                <a:solidFill>
                  <a:srgbClr val="000000"/>
                </a:solidFill>
                <a:latin typeface="Arial"/>
                <a:cs typeface="Arial"/>
              </a:rPr>
              <a:t>Suetake</a:t>
            </a:r>
            <a:r>
              <a:rPr lang="en-GB" sz="19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900" dirty="0">
                <a:latin typeface="Arial"/>
                <a:cs typeface="Arial"/>
              </a:rPr>
              <a:t>| Tate Khan </a:t>
            </a:r>
            <a:r>
              <a:rPr lang="en-GB" sz="1900" dirty="0" smtClean="0">
                <a:latin typeface="Arial"/>
                <a:cs typeface="Arial"/>
              </a:rPr>
              <a:t>Academy</a:t>
            </a: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Ashleigh</a:t>
            </a:r>
            <a:r>
              <a:rPr lang="en-GB" sz="1800" dirty="0" smtClean="0">
                <a:latin typeface="Arial"/>
                <a:cs typeface="Arial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Pearson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&amp; </a:t>
            </a: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Ameet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Hindocha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smtClean="0">
                <a:latin typeface="Arial"/>
                <a:cs typeface="Arial"/>
              </a:rPr>
              <a:t>| </a:t>
            </a:r>
            <a:r>
              <a:rPr lang="en-GB" sz="1800" dirty="0">
                <a:latin typeface="Arial"/>
                <a:cs typeface="Arial"/>
              </a:rPr>
              <a:t>A cross-disciplinary approach to teaching </a:t>
            </a:r>
            <a:r>
              <a:rPr lang="en-GB" sz="1800" dirty="0" smtClean="0">
                <a:latin typeface="Arial"/>
                <a:cs typeface="Arial"/>
              </a:rPr>
              <a:t>FE</a:t>
            </a:r>
            <a:endParaRPr lang="en-GB" sz="1800" dirty="0">
              <a:latin typeface="Arial"/>
              <a:cs typeface="Arial"/>
            </a:endParaRPr>
          </a:p>
          <a:p>
            <a:pPr algn="r">
              <a:lnSpc>
                <a:spcPct val="120000"/>
              </a:lnSpc>
            </a:pPr>
            <a: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  <a:t>Group discussion facilitator: Dave White</a:t>
            </a:r>
            <a:b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18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Developing Digital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Skills</a:t>
            </a: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Ollie Furlong </a:t>
            </a:r>
            <a:r>
              <a:rPr lang="en-GB" sz="1800" dirty="0" smtClean="0">
                <a:latin typeface="Arial"/>
                <a:cs typeface="Arial"/>
              </a:rPr>
              <a:t>| </a:t>
            </a:r>
            <a:r>
              <a:rPr lang="en-GB" sz="1800" dirty="0">
                <a:latin typeface="Arial"/>
                <a:cs typeface="Arial"/>
              </a:rPr>
              <a:t>Sharing </a:t>
            </a:r>
            <a:r>
              <a:rPr lang="en-GB" sz="1800" dirty="0" smtClean="0">
                <a:latin typeface="Arial"/>
                <a:cs typeface="Arial"/>
              </a:rPr>
              <a:t>LCF experiences </a:t>
            </a:r>
            <a:r>
              <a:rPr lang="en-GB" sz="1800" dirty="0">
                <a:latin typeface="Arial"/>
                <a:cs typeface="Arial"/>
              </a:rPr>
              <a:t>of integrating ‘live capture’ &amp; video streaming</a:t>
            </a:r>
            <a:endParaRPr lang="en-GB" sz="1800" dirty="0" smtClean="0">
              <a:latin typeface="Arial"/>
              <a:cs typeface="Arial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Paul </a:t>
            </a: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Thrippleton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smtClean="0">
                <a:latin typeface="Arial"/>
                <a:cs typeface="Arial"/>
              </a:rPr>
              <a:t>| </a:t>
            </a:r>
            <a:r>
              <a:rPr lang="en-GB" sz="1800" dirty="0">
                <a:latin typeface="Arial"/>
                <a:cs typeface="Arial"/>
              </a:rPr>
              <a:t>Discussions around staff development and using online learning</a:t>
            </a:r>
            <a:endParaRPr lang="en-GB" sz="1800" dirty="0" smtClean="0">
              <a:latin typeface="Arial"/>
              <a:cs typeface="Arial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Marie Kelly &amp; Lucy 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Wright </a:t>
            </a:r>
            <a:r>
              <a:rPr lang="en-GB" sz="1800" dirty="0" smtClean="0">
                <a:latin typeface="Arial"/>
                <a:cs typeface="Arial"/>
              </a:rPr>
              <a:t>| </a:t>
            </a:r>
            <a:r>
              <a:rPr lang="en-GB" sz="1800" dirty="0">
                <a:latin typeface="Arial"/>
                <a:cs typeface="Arial"/>
              </a:rPr>
              <a:t>Chance to find out about the new Office 365 </a:t>
            </a: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Isabella </a:t>
            </a: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Tasseff-Elenkoff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smtClean="0">
                <a:latin typeface="Arial"/>
                <a:cs typeface="Arial"/>
              </a:rPr>
              <a:t>| </a:t>
            </a:r>
            <a:r>
              <a:rPr lang="en-GB" sz="1800" dirty="0">
                <a:latin typeface="Arial"/>
                <a:cs typeface="Arial"/>
              </a:rPr>
              <a:t>Using the </a:t>
            </a:r>
            <a:r>
              <a:rPr lang="en-GB" sz="1800" dirty="0" err="1">
                <a:latin typeface="Arial"/>
                <a:cs typeface="Arial"/>
              </a:rPr>
              <a:t>IPad</a:t>
            </a:r>
            <a:r>
              <a:rPr lang="en-GB" sz="1800" dirty="0">
                <a:latin typeface="Arial"/>
                <a:cs typeface="Arial"/>
              </a:rPr>
              <a:t> in workshop </a:t>
            </a:r>
            <a:r>
              <a:rPr lang="en-GB" sz="1800" dirty="0" smtClean="0">
                <a:latin typeface="Arial"/>
                <a:cs typeface="Arial"/>
              </a:rPr>
              <a:t>environments, </a:t>
            </a:r>
            <a:r>
              <a:rPr lang="en-GB" sz="1800" dirty="0">
                <a:latin typeface="Arial"/>
                <a:cs typeface="Arial"/>
              </a:rPr>
              <a:t>archival &amp;</a:t>
            </a:r>
            <a:r>
              <a:rPr lang="en-GB" sz="1800" dirty="0" smtClean="0">
                <a:latin typeface="Arial"/>
                <a:cs typeface="Arial"/>
              </a:rPr>
              <a:t> </a:t>
            </a:r>
            <a:r>
              <a:rPr lang="en-GB" sz="1800" dirty="0">
                <a:latin typeface="Arial"/>
                <a:cs typeface="Arial"/>
              </a:rPr>
              <a:t>research</a:t>
            </a:r>
            <a:endParaRPr lang="en-GB" sz="1800" dirty="0" smtClean="0">
              <a:latin typeface="Arial"/>
              <a:cs typeface="Arial"/>
            </a:endParaRPr>
          </a:p>
          <a:p>
            <a:pPr algn="r">
              <a:lnSpc>
                <a:spcPct val="120000"/>
              </a:lnSpc>
            </a:pPr>
            <a: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  <a:t>Group discussion facilitator: Nancy </a:t>
            </a:r>
            <a:r>
              <a:rPr lang="en-GB" sz="1800" i="1" dirty="0" err="1" smtClean="0">
                <a:solidFill>
                  <a:srgbClr val="000000"/>
                </a:solidFill>
                <a:latin typeface="Arial"/>
                <a:cs typeface="Arial"/>
              </a:rPr>
              <a:t>Buabeng</a:t>
            </a:r>
            <a:r>
              <a:rPr lang="en-GB" sz="1800" i="1" dirty="0" smtClean="0">
                <a:latin typeface="Arial"/>
                <a:cs typeface="Arial"/>
              </a:rPr>
              <a:t/>
            </a:r>
            <a:br>
              <a:rPr lang="en-GB" sz="1800" i="1" dirty="0" smtClean="0">
                <a:latin typeface="Arial"/>
                <a:cs typeface="Arial"/>
              </a:rPr>
            </a:br>
            <a:endParaRPr lang="en-GB" sz="1800" i="1" dirty="0" smtClean="0">
              <a:latin typeface="Arial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Digital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MakerSpaces</a:t>
            </a:r>
            <a:endParaRPr lang="en-US" sz="2400" dirty="0" smtClean="0">
              <a:latin typeface="Arial"/>
              <a:cs typeface="Arial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Dr 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Patricia Charlton </a:t>
            </a:r>
            <a:r>
              <a:rPr lang="en-GB" sz="1800" dirty="0" smtClean="0">
                <a:latin typeface="Arial"/>
                <a:cs typeface="Arial"/>
              </a:rPr>
              <a:t>| Creative </a:t>
            </a:r>
            <a:r>
              <a:rPr lang="en-GB" sz="1800" dirty="0">
                <a:latin typeface="Arial"/>
                <a:cs typeface="Arial"/>
              </a:rPr>
              <a:t>Digital </a:t>
            </a:r>
            <a:r>
              <a:rPr lang="en-GB" sz="1800" dirty="0" smtClean="0">
                <a:latin typeface="Arial"/>
                <a:cs typeface="Arial"/>
              </a:rPr>
              <a:t>Solutions, </a:t>
            </a:r>
            <a:r>
              <a:rPr lang="en-GB" sz="1600" dirty="0">
                <a:latin typeface="Arial"/>
                <a:cs typeface="Arial"/>
              </a:rPr>
              <a:t>Demo of the </a:t>
            </a:r>
            <a:r>
              <a:rPr lang="en-GB" sz="1600" dirty="0" err="1">
                <a:latin typeface="Arial"/>
                <a:cs typeface="Arial"/>
              </a:rPr>
              <a:t>microbit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smtClean="0">
                <a:latin typeface="Arial"/>
                <a:cs typeface="Arial"/>
              </a:rPr>
              <a:t>BBC work</a:t>
            </a:r>
            <a:endParaRPr lang="en-GB" sz="1800" dirty="0" smtClean="0">
              <a:latin typeface="Arial"/>
              <a:cs typeface="Arial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Will Waterhouse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&amp; </a:t>
            </a: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Grzesiek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Sedek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smtClean="0">
                <a:latin typeface="Arial"/>
                <a:cs typeface="Arial"/>
              </a:rPr>
              <a:t>| </a:t>
            </a:r>
            <a:r>
              <a:rPr lang="en-GB" sz="1800" dirty="0">
                <a:latin typeface="Arial"/>
                <a:cs typeface="Arial"/>
              </a:rPr>
              <a:t>Examples of </a:t>
            </a:r>
            <a:r>
              <a:rPr lang="en-GB" sz="1800" dirty="0" smtClean="0">
                <a:latin typeface="Arial"/>
                <a:cs typeface="Arial"/>
              </a:rPr>
              <a:t>traditional making </a:t>
            </a:r>
            <a:r>
              <a:rPr lang="en-GB" sz="1800" dirty="0">
                <a:latin typeface="Arial"/>
                <a:cs typeface="Arial"/>
              </a:rPr>
              <a:t>skills &amp;</a:t>
            </a:r>
            <a:r>
              <a:rPr lang="en-GB" sz="1800" dirty="0" smtClean="0">
                <a:latin typeface="Arial"/>
                <a:cs typeface="Arial"/>
              </a:rPr>
              <a:t> </a:t>
            </a:r>
            <a:r>
              <a:rPr lang="en-GB" sz="1800" dirty="0">
                <a:latin typeface="Arial"/>
                <a:cs typeface="Arial"/>
              </a:rPr>
              <a:t>new </a:t>
            </a:r>
            <a:r>
              <a:rPr lang="en-GB" sz="1800" dirty="0" smtClean="0">
                <a:latin typeface="Arial"/>
                <a:cs typeface="Arial"/>
              </a:rPr>
              <a:t>tech (</a:t>
            </a:r>
            <a:r>
              <a:rPr lang="en-GB" sz="1800" dirty="0" err="1" smtClean="0">
                <a:latin typeface="Arial"/>
                <a:cs typeface="Arial"/>
              </a:rPr>
              <a:t>arduino</a:t>
            </a:r>
            <a:r>
              <a:rPr lang="en-GB" sz="1800" dirty="0" smtClean="0">
                <a:latin typeface="Arial"/>
                <a:cs typeface="Arial"/>
              </a:rPr>
              <a:t>)</a:t>
            </a:r>
            <a:endParaRPr lang="en-GB" sz="1800" dirty="0">
              <a:latin typeface="Arial"/>
              <a:cs typeface="Arial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Thanasis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latin typeface="Arial"/>
                <a:cs typeface="Arial"/>
              </a:rPr>
              <a:t>Velios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1800" dirty="0" smtClean="0">
                <a:latin typeface="Arial"/>
                <a:cs typeface="Arial"/>
              </a:rPr>
              <a:t>| </a:t>
            </a:r>
            <a:r>
              <a:rPr lang="en-GB" sz="1800" dirty="0">
                <a:latin typeface="Arial"/>
                <a:cs typeface="Arial"/>
              </a:rPr>
              <a:t>Open source software and the monopoly of commercial creative software</a:t>
            </a:r>
            <a:endParaRPr lang="en-GB" sz="1800" dirty="0" smtClean="0">
              <a:latin typeface="Arial"/>
              <a:cs typeface="Arial"/>
            </a:endParaRPr>
          </a:p>
          <a:p>
            <a:pPr algn="r">
              <a:lnSpc>
                <a:spcPct val="120000"/>
              </a:lnSpc>
            </a:pPr>
            <a: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sz="1800" i="1" dirty="0" smtClean="0">
                <a:solidFill>
                  <a:srgbClr val="000000"/>
                </a:solidFill>
                <a:latin typeface="Arial"/>
                <a:cs typeface="Arial"/>
              </a:rPr>
              <a:t>Group discussion facilitators: David Webster</a:t>
            </a:r>
            <a:endParaRPr lang="en-GB" sz="18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4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782" y="2467616"/>
            <a:ext cx="8591984" cy="2364714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  <a:t>“We are at the forefront </a:t>
            </a: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  <a:t>the digital revolution, we’ll take </a:t>
            </a: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everyone </a:t>
            </a:r>
            <a: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us </a:t>
            </a:r>
            <a: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  <a:t>and won't </a:t>
            </a: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leave </a:t>
            </a:r>
            <a: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  <a:t>anyone behind” </a:t>
            </a:r>
            <a:endParaRPr lang="en-US"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3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446083"/>
            <a:ext cx="8614866" cy="1499043"/>
          </a:xfrm>
        </p:spPr>
        <p:txBody>
          <a:bodyPr>
            <a:normAutofit fontScale="25000" lnSpcReduction="20000"/>
          </a:bodyPr>
          <a:lstStyle/>
          <a:p>
            <a:r>
              <a:rPr lang="en-US" sz="15200" b="1" dirty="0" smtClean="0">
                <a:solidFill>
                  <a:srgbClr val="000000"/>
                </a:solidFill>
                <a:latin typeface="Arial"/>
                <a:cs typeface="Arial"/>
              </a:rPr>
              <a:t>‘If Barclays can do it anyone can’</a:t>
            </a:r>
          </a:p>
          <a:p>
            <a:r>
              <a:rPr lang="en-US" sz="6400" dirty="0">
                <a:latin typeface="Arial"/>
                <a:cs typeface="Arial"/>
              </a:rPr>
              <a:t>Barclays' Sara </a:t>
            </a:r>
            <a:r>
              <a:rPr lang="en-US" sz="6400" dirty="0" err="1">
                <a:latin typeface="Arial"/>
                <a:cs typeface="Arial"/>
              </a:rPr>
              <a:t>Bennison</a:t>
            </a:r>
            <a:r>
              <a:rPr lang="en-US" sz="6400" dirty="0">
                <a:latin typeface="Arial"/>
                <a:cs typeface="Arial"/>
              </a:rPr>
              <a:t> </a:t>
            </a:r>
            <a:r>
              <a:rPr lang="en-US" sz="6400" dirty="0" smtClean="0">
                <a:latin typeface="Arial"/>
                <a:cs typeface="Arial"/>
              </a:rPr>
              <a:t>on </a:t>
            </a:r>
            <a:r>
              <a:rPr lang="en-US" sz="6400" dirty="0">
                <a:latin typeface="Arial"/>
                <a:cs typeface="Arial"/>
              </a:rPr>
              <a:t>the transformation being brought about by bringing </a:t>
            </a:r>
            <a:endParaRPr lang="en-US" sz="6400" dirty="0" smtClean="0">
              <a:latin typeface="Arial"/>
              <a:cs typeface="Arial"/>
            </a:endParaRPr>
          </a:p>
          <a:p>
            <a:r>
              <a:rPr lang="en-US" sz="6400" dirty="0" smtClean="0">
                <a:latin typeface="Arial"/>
                <a:cs typeface="Arial"/>
              </a:rPr>
              <a:t>digital </a:t>
            </a:r>
            <a:r>
              <a:rPr lang="en-US" sz="6400" dirty="0">
                <a:latin typeface="Arial"/>
                <a:cs typeface="Arial"/>
              </a:rPr>
              <a:t>skills and confidence to the fore across various parts of </a:t>
            </a:r>
            <a:endParaRPr lang="en-US" sz="6400" dirty="0" smtClean="0">
              <a:latin typeface="Arial"/>
              <a:cs typeface="Arial"/>
            </a:endParaRPr>
          </a:p>
          <a:p>
            <a:r>
              <a:rPr lang="en-US" sz="6400" dirty="0" smtClean="0">
                <a:latin typeface="Arial"/>
                <a:cs typeface="Arial"/>
              </a:rPr>
              <a:t>their </a:t>
            </a:r>
            <a:r>
              <a:rPr lang="en-US" sz="6400" dirty="0">
                <a:latin typeface="Arial"/>
                <a:cs typeface="Arial"/>
              </a:rPr>
              <a:t>business and the wider community.</a:t>
            </a:r>
          </a:p>
        </p:txBody>
      </p:sp>
      <p:pic>
        <p:nvPicPr>
          <p:cNvPr id="2" name="Picture 1" descr="Screen Shot 2015-04-20 at 12.20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8" y="2048103"/>
            <a:ext cx="7665219" cy="45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2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640595"/>
            <a:ext cx="8614866" cy="5721111"/>
          </a:xfrm>
        </p:spPr>
        <p:txBody>
          <a:bodyPr>
            <a:normAutofit fontScale="92500"/>
          </a:bodyPr>
          <a:lstStyle/>
          <a:p>
            <a:r>
              <a:rPr lang="en-US" sz="6000" dirty="0" smtClean="0">
                <a:latin typeface="Arial"/>
                <a:cs typeface="Arial"/>
              </a:rPr>
              <a:t>If </a:t>
            </a:r>
            <a:r>
              <a:rPr lang="en-US" sz="6000" dirty="0">
                <a:latin typeface="Arial"/>
                <a:cs typeface="Arial"/>
              </a:rPr>
              <a:t>we cant </a:t>
            </a:r>
            <a:r>
              <a:rPr lang="en-US" sz="6000" dirty="0" smtClean="0">
                <a:latin typeface="Arial"/>
                <a:cs typeface="Arial"/>
              </a:rPr>
              <a:t>get </a:t>
            </a:r>
            <a:r>
              <a:rPr lang="en-US" sz="6000" dirty="0">
                <a:latin typeface="Arial"/>
                <a:cs typeface="Arial"/>
              </a:rPr>
              <a:t>the basic right we stand no chance of progressing, all this </a:t>
            </a:r>
            <a:r>
              <a:rPr lang="en-US" sz="6000" dirty="0" smtClean="0">
                <a:latin typeface="Arial"/>
                <a:cs typeface="Arial"/>
              </a:rPr>
              <a:t>talk about exciting </a:t>
            </a:r>
            <a:r>
              <a:rPr lang="en-US" sz="6000" dirty="0">
                <a:latin typeface="Arial"/>
                <a:cs typeface="Arial"/>
              </a:rPr>
              <a:t>digital change </a:t>
            </a:r>
            <a:r>
              <a:rPr lang="en-US" sz="6000" dirty="0" smtClean="0">
                <a:latin typeface="Arial"/>
                <a:cs typeface="Arial"/>
              </a:rPr>
              <a:t>is great, </a:t>
            </a:r>
            <a:r>
              <a:rPr lang="en-US" sz="6000" dirty="0">
                <a:latin typeface="Arial"/>
                <a:cs typeface="Arial"/>
              </a:rPr>
              <a:t>but its all </a:t>
            </a:r>
            <a:r>
              <a:rPr lang="en-US" sz="6000" b="1" dirty="0" smtClean="0">
                <a:solidFill>
                  <a:srgbClr val="000000"/>
                </a:solidFill>
                <a:latin typeface="Arial"/>
                <a:cs typeface="Arial"/>
              </a:rPr>
              <a:t>‘Pie </a:t>
            </a:r>
            <a:r>
              <a:rPr lang="en-US" sz="6000" b="1" dirty="0">
                <a:solidFill>
                  <a:srgbClr val="000000"/>
                </a:solidFill>
                <a:latin typeface="Arial"/>
                <a:cs typeface="Arial"/>
              </a:rPr>
              <a:t>in the sky’</a:t>
            </a:r>
            <a:r>
              <a:rPr lang="en-US" sz="6000" b="1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endParaRPr lang="en-US" sz="6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63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446083"/>
            <a:ext cx="8614866" cy="94983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…</a:t>
            </a:r>
            <a:r>
              <a:rPr lang="en-US" sz="4000" dirty="0" smtClean="0">
                <a:latin typeface="Arial"/>
                <a:cs typeface="Arial"/>
              </a:rPr>
              <a:t>. we </a:t>
            </a:r>
            <a:r>
              <a:rPr lang="en-US" sz="4000" dirty="0">
                <a:latin typeface="Arial"/>
                <a:cs typeface="Arial"/>
              </a:rPr>
              <a:t>need to keep moving forward</a:t>
            </a:r>
            <a:r>
              <a:rPr lang="en-US" sz="4000" dirty="0" smtClean="0">
                <a:effectLst/>
                <a:latin typeface="Arial"/>
                <a:cs typeface="Arial"/>
              </a:rPr>
              <a:t> 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 descr="sky painting Pi in the sk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8" y="1211316"/>
            <a:ext cx="6189671" cy="549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297338"/>
            <a:ext cx="8614866" cy="1499043"/>
          </a:xfrm>
        </p:spPr>
        <p:txBody>
          <a:bodyPr>
            <a:noAutofit/>
          </a:bodyPr>
          <a:lstStyle/>
          <a:p>
            <a:pPr lvl="0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CCW/UAL priority: </a:t>
            </a:r>
            <a:endParaRPr lang="en-US" sz="40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0"/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Digital 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services, tools &amp; processes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accent2"/>
                </a:solidFill>
                <a:latin typeface="Arial"/>
                <a:cs typeface="Arial"/>
              </a:rPr>
              <a:t>VLE, admin/digital tools, AV, printing, digital learning, resources, equipment, support, IT, training, spaces </a:t>
            </a:r>
            <a:endParaRPr lang="en-US" sz="2800" dirty="0">
              <a:solidFill>
                <a:schemeClr val="accent2"/>
              </a:solidFill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 </a:t>
            </a:r>
          </a:p>
          <a:p>
            <a:r>
              <a:rPr lang="en-US" sz="2800" dirty="0" smtClean="0">
                <a:latin typeface="Arial"/>
                <a:cs typeface="Arial"/>
              </a:rPr>
              <a:t>I would like to meet with all teams to help identify and resolve issues, so please contact me &amp; invite me to your team meetings</a:t>
            </a: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For </a:t>
            </a:r>
            <a:r>
              <a:rPr lang="en-US" sz="2800" dirty="0">
                <a:latin typeface="Arial"/>
                <a:cs typeface="Arial"/>
              </a:rPr>
              <a:t>this session lets please try &amp; not </a:t>
            </a:r>
            <a:r>
              <a:rPr lang="en-US" sz="2800" dirty="0" smtClean="0">
                <a:latin typeface="Arial"/>
                <a:cs typeface="Arial"/>
              </a:rPr>
              <a:t>get </a:t>
            </a:r>
            <a:r>
              <a:rPr lang="en-US" sz="2800" dirty="0">
                <a:latin typeface="Arial"/>
                <a:cs typeface="Arial"/>
              </a:rPr>
              <a:t>bogged down in </a:t>
            </a:r>
            <a:r>
              <a:rPr lang="en-US" sz="2800" dirty="0" smtClean="0">
                <a:latin typeface="Arial"/>
                <a:cs typeface="Arial"/>
              </a:rPr>
              <a:t>too much of the details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63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79865"/>
            <a:ext cx="8614866" cy="73243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C</a:t>
            </a:r>
            <a:r>
              <a:rPr lang="en-US" sz="2800" dirty="0" smtClean="0">
                <a:latin typeface="Arial"/>
                <a:cs typeface="Arial"/>
              </a:rPr>
              <a:t>onsidering </a:t>
            </a:r>
            <a:r>
              <a:rPr lang="en-US" sz="2800" dirty="0">
                <a:latin typeface="Arial"/>
                <a:cs typeface="Arial"/>
              </a:rPr>
              <a:t>the </a:t>
            </a:r>
            <a:r>
              <a:rPr lang="en-US" sz="2800" dirty="0" smtClean="0">
                <a:latin typeface="Arial"/>
                <a:cs typeface="Arial"/>
              </a:rPr>
              <a:t>big picture</a:t>
            </a:r>
            <a:r>
              <a:rPr lang="en-US" sz="2800" dirty="0" smtClean="0">
                <a:effectLst/>
                <a:latin typeface="Arial"/>
                <a:cs typeface="Arial"/>
              </a:rPr>
              <a:t> </a:t>
            </a:r>
            <a:endParaRPr lang="en-US" sz="6400" dirty="0">
              <a:latin typeface="Arial"/>
              <a:cs typeface="Arial"/>
            </a:endParaRPr>
          </a:p>
        </p:txBody>
      </p:sp>
      <p:pic>
        <p:nvPicPr>
          <p:cNvPr id="4" name="Picture 3" descr="VLE and TOOLS - Arts Digital Learning 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9" y="733910"/>
            <a:ext cx="8343148" cy="589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78" y="263164"/>
            <a:ext cx="8614866" cy="6384591"/>
          </a:xfrm>
        </p:spPr>
        <p:txBody>
          <a:bodyPr>
            <a:normAutofit/>
          </a:bodyPr>
          <a:lstStyle/>
          <a:p>
            <a:pPr lvl="0"/>
            <a:r>
              <a:rPr lang="en-US" sz="4300" b="1" dirty="0">
                <a:solidFill>
                  <a:srgbClr val="000000"/>
                </a:solidFill>
                <a:latin typeface="Arial"/>
                <a:cs typeface="Arial"/>
              </a:rPr>
              <a:t>Three topics to </a:t>
            </a:r>
            <a:r>
              <a:rPr lang="en-US" sz="4300" b="1" dirty="0" smtClean="0">
                <a:solidFill>
                  <a:srgbClr val="000000"/>
                </a:solidFill>
                <a:latin typeface="Arial"/>
                <a:cs typeface="Arial"/>
              </a:rPr>
              <a:t>explore together</a:t>
            </a:r>
            <a:endParaRPr lang="en-US" sz="43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/>
            <a:endParaRPr lang="en-US" sz="2800" dirty="0">
              <a:latin typeface="Arial"/>
              <a:cs typeface="Arial"/>
            </a:endParaRPr>
          </a:p>
          <a:p>
            <a:pPr marL="457200" indent="-457200" algn="l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Online Learning &amp; </a:t>
            </a:r>
            <a:r>
              <a:rPr lang="en-US" sz="3600" dirty="0" smtClean="0">
                <a:solidFill>
                  <a:schemeClr val="tx1"/>
                </a:solidFill>
                <a:latin typeface="Arial"/>
                <a:cs typeface="Arial"/>
              </a:rPr>
              <a:t>Teaching</a:t>
            </a:r>
            <a:endParaRPr lang="en-US" sz="3600" dirty="0">
              <a:latin typeface="Arial"/>
              <a:cs typeface="Arial"/>
            </a:endParaRPr>
          </a:p>
          <a:p>
            <a:pPr marL="457200" lvl="0" indent="-457200" algn="l">
              <a:lnSpc>
                <a:spcPct val="1400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Developing Digital 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Skills</a:t>
            </a:r>
            <a:endParaRPr lang="en-US" sz="3600" dirty="0" smtClean="0">
              <a:latin typeface="Arial"/>
              <a:cs typeface="Arial"/>
            </a:endParaRPr>
          </a:p>
          <a:p>
            <a:pPr marL="457200" lvl="0" indent="-457200" algn="l">
              <a:lnSpc>
                <a:spcPct val="14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Digital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</a:rPr>
              <a:t>MakerSpaces</a:t>
            </a:r>
            <a:r>
              <a:rPr lang="en-US" sz="3600" dirty="0">
                <a:latin typeface="Arial"/>
                <a:cs typeface="Arial"/>
              </a:rPr>
              <a:t/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 smtClean="0">
              <a:latin typeface="Arial"/>
              <a:cs typeface="Arial"/>
            </a:endParaRPr>
          </a:p>
          <a:p>
            <a:pPr algn="l">
              <a:lnSpc>
                <a:spcPct val="140000"/>
              </a:lnSpc>
            </a:pPr>
            <a:r>
              <a:rPr lang="en-GB" sz="2600" dirty="0" smtClean="0">
                <a:latin typeface="Arial"/>
                <a:cs typeface="Arial"/>
              </a:rPr>
              <a:t>Group discussion facilitators: </a:t>
            </a:r>
          </a:p>
          <a:p>
            <a:pPr algn="l">
              <a:lnSpc>
                <a:spcPct val="140000"/>
              </a:lnSpc>
            </a:pPr>
            <a:r>
              <a:rPr lang="en-GB" sz="2600" dirty="0" smtClean="0">
                <a:solidFill>
                  <a:srgbClr val="000000"/>
                </a:solidFill>
                <a:latin typeface="Arial"/>
                <a:cs typeface="Arial"/>
              </a:rPr>
              <a:t>Dave White, Nancy </a:t>
            </a:r>
            <a:r>
              <a:rPr lang="en-GB" sz="2600" dirty="0" err="1" smtClean="0">
                <a:solidFill>
                  <a:srgbClr val="000000"/>
                </a:solidFill>
                <a:latin typeface="Arial"/>
                <a:cs typeface="Arial"/>
              </a:rPr>
              <a:t>Buabeng</a:t>
            </a:r>
            <a:r>
              <a:rPr lang="en-GB" sz="2600" dirty="0" smtClean="0">
                <a:solidFill>
                  <a:srgbClr val="000000"/>
                </a:solidFill>
                <a:latin typeface="Arial"/>
                <a:cs typeface="Arial"/>
              </a:rPr>
              <a:t> &amp; David Webster</a:t>
            </a:r>
          </a:p>
          <a:p>
            <a:pPr lvl="0" algn="l">
              <a:lnSpc>
                <a:spcPct val="140000"/>
              </a:lnSpc>
            </a:pPr>
            <a:endParaRPr lang="en-GB" sz="26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631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523</Words>
  <Application>Microsoft Macintosh PowerPoint</Application>
  <PresentationFormat>On-screen Show (4:3)</PresentationFormat>
  <Paragraphs>112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 Arts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Authorised User</dc:creator>
  <cp:lastModifiedBy>Authorised User</cp:lastModifiedBy>
  <cp:revision>86</cp:revision>
  <dcterms:created xsi:type="dcterms:W3CDTF">2015-04-20T10:37:54Z</dcterms:created>
  <dcterms:modified xsi:type="dcterms:W3CDTF">2015-04-21T21:06:20Z</dcterms:modified>
</cp:coreProperties>
</file>